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  <p:sldMasterId id="2147483731" r:id="rId3"/>
  </p:sldMasterIdLst>
  <p:notesMasterIdLst>
    <p:notesMasterId r:id="rId21"/>
  </p:notesMasterIdLst>
  <p:sldIdLst>
    <p:sldId id="294" r:id="rId4"/>
    <p:sldId id="272" r:id="rId5"/>
    <p:sldId id="341" r:id="rId6"/>
    <p:sldId id="303" r:id="rId7"/>
    <p:sldId id="419" r:id="rId8"/>
    <p:sldId id="420" r:id="rId9"/>
    <p:sldId id="421" r:id="rId10"/>
    <p:sldId id="422" r:id="rId11"/>
    <p:sldId id="402" r:id="rId12"/>
    <p:sldId id="401" r:id="rId13"/>
    <p:sldId id="381" r:id="rId14"/>
    <p:sldId id="382" r:id="rId15"/>
    <p:sldId id="383" r:id="rId16"/>
    <p:sldId id="400" r:id="rId17"/>
    <p:sldId id="375" r:id="rId18"/>
    <p:sldId id="478" r:id="rId19"/>
    <p:sldId id="399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RIA" id="{93DD5CE4-AE8D-420A-A439-8719E421B34A}">
          <p14:sldIdLst>
            <p14:sldId id="294"/>
            <p14:sldId id="272"/>
            <p14:sldId id="341"/>
            <p14:sldId id="303"/>
            <p14:sldId id="419"/>
            <p14:sldId id="420"/>
            <p14:sldId id="421"/>
            <p14:sldId id="422"/>
            <p14:sldId id="402"/>
            <p14:sldId id="401"/>
            <p14:sldId id="381"/>
            <p14:sldId id="382"/>
            <p14:sldId id="383"/>
            <p14:sldId id="400"/>
            <p14:sldId id="375"/>
            <p14:sldId id="478"/>
            <p14:sldId id="399"/>
          </p14:sldIdLst>
        </p14:section>
        <p14:section name="Méthodologie" id="{2BF38E26-BD9F-420A-989B-35BB4647FE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570">
          <p15:clr>
            <a:srgbClr val="A4A3A4"/>
          </p15:clr>
        </p15:guide>
        <p15:guide id="4" orient="horz" pos="3806">
          <p15:clr>
            <a:srgbClr val="A4A3A4"/>
          </p15:clr>
        </p15:guide>
        <p15:guide id="5" orient="horz" pos="3752">
          <p15:clr>
            <a:srgbClr val="A4A3A4"/>
          </p15:clr>
        </p15:guide>
        <p15:guide id="6" orient="horz" pos="1298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pos="2880">
          <p15:clr>
            <a:srgbClr val="A4A3A4"/>
          </p15:clr>
        </p15:guide>
        <p15:guide id="9" pos="612">
          <p15:clr>
            <a:srgbClr val="A4A3A4"/>
          </p15:clr>
        </p15:guide>
        <p15:guide id="10" pos="5148">
          <p15:clr>
            <a:srgbClr val="A4A3A4"/>
          </p15:clr>
        </p15:guide>
        <p15:guide id="11" pos="271">
          <p15:clr>
            <a:srgbClr val="A4A3A4"/>
          </p15:clr>
        </p15:guide>
        <p15:guide id="12" pos="5497">
          <p15:clr>
            <a:srgbClr val="A4A3A4"/>
          </p15:clr>
        </p15:guide>
        <p15:guide id="13" pos="2154">
          <p15:clr>
            <a:srgbClr val="A4A3A4"/>
          </p15:clr>
        </p15:guide>
        <p15:guide id="14" orient="horz" pos="3748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3475">
          <p15:clr>
            <a:srgbClr val="A4A3A4"/>
          </p15:clr>
        </p15:guide>
        <p15:guide id="17" pos="521">
          <p15:clr>
            <a:srgbClr val="A4A3A4"/>
          </p15:clr>
        </p15:guide>
        <p15:guide id="18" pos="2336">
          <p15:clr>
            <a:srgbClr val="A4A3A4"/>
          </p15:clr>
        </p15:guide>
        <p15:guide id="19" orient="horz" pos="1620">
          <p15:clr>
            <a:srgbClr val="A4A3A4"/>
          </p15:clr>
        </p15:guide>
        <p15:guide id="20" orient="horz" pos="205">
          <p15:clr>
            <a:srgbClr val="A4A3A4"/>
          </p15:clr>
        </p15:guide>
        <p15:guide id="21" orient="horz" pos="428">
          <p15:clr>
            <a:srgbClr val="A4A3A4"/>
          </p15:clr>
        </p15:guide>
        <p15:guide id="22" orient="horz" pos="2858">
          <p15:clr>
            <a:srgbClr val="A4A3A4"/>
          </p15:clr>
        </p15:guide>
        <p15:guide id="23" orient="horz" pos="2814">
          <p15:clr>
            <a:srgbClr val="A4A3A4"/>
          </p15:clr>
        </p15:guide>
        <p15:guide id="24" orient="horz" pos="985">
          <p15:clr>
            <a:srgbClr val="A4A3A4"/>
          </p15:clr>
        </p15:guide>
        <p15:guide id="25" orient="horz" pos="3162">
          <p15:clr>
            <a:srgbClr val="A4A3A4"/>
          </p15:clr>
        </p15:guide>
        <p15:guide id="26" orient="horz" pos="2811">
          <p15:clr>
            <a:srgbClr val="A4A3A4"/>
          </p15:clr>
        </p15:guide>
        <p15:guide id="27" orient="horz" pos="1790">
          <p15:clr>
            <a:srgbClr val="A4A3A4"/>
          </p15:clr>
        </p15:guide>
        <p15:guide id="28" orient="horz" pos="2606">
          <p15:clr>
            <a:srgbClr val="A4A3A4"/>
          </p15:clr>
        </p15:guide>
        <p15:guide id="29" orient="horz" pos="3026">
          <p15:clr>
            <a:srgbClr val="A4A3A4"/>
          </p15:clr>
        </p15:guide>
        <p15:guide id="30" pos="204">
          <p15:clr>
            <a:srgbClr val="A4A3A4"/>
          </p15:clr>
        </p15:guide>
        <p15:guide id="31" pos="5556">
          <p15:clr>
            <a:srgbClr val="A4A3A4"/>
          </p15:clr>
        </p15:guide>
        <p15:guide id="32" pos="385">
          <p15:clr>
            <a:srgbClr val="A4A3A4"/>
          </p15:clr>
        </p15:guide>
        <p15:guide id="33" pos="1610">
          <p15:clr>
            <a:srgbClr val="A4A3A4"/>
          </p15:clr>
        </p15:guide>
        <p15:guide id="34" orient="horz" pos="1348">
          <p15:clr>
            <a:srgbClr val="A4A3A4"/>
          </p15:clr>
        </p15:guide>
        <p15:guide id="35" orient="horz" pos="2822">
          <p15:clr>
            <a:srgbClr val="A4A3A4"/>
          </p15:clr>
        </p15:guide>
        <p15:guide id="36" pos="1814">
          <p15:clr>
            <a:srgbClr val="A4A3A4"/>
          </p15:clr>
        </p15:guide>
        <p15:guide id="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howGuides="1">
      <p:cViewPr>
        <p:scale>
          <a:sx n="114" d="100"/>
          <a:sy n="114" d="100"/>
        </p:scale>
        <p:origin x="42" y="120"/>
      </p:cViewPr>
      <p:guideLst>
        <p:guide orient="horz" pos="2160"/>
        <p:guide orient="horz" pos="273"/>
        <p:guide orient="horz" pos="570"/>
        <p:guide orient="horz" pos="3806"/>
        <p:guide orient="horz" pos="3752"/>
        <p:guide orient="horz" pos="1298"/>
        <p:guide orient="horz" pos="4201"/>
        <p:guide pos="2880"/>
        <p:guide pos="612"/>
        <p:guide pos="5148"/>
        <p:guide pos="271"/>
        <p:guide pos="5497"/>
        <p:guide pos="2154"/>
        <p:guide orient="horz" pos="3748"/>
        <p:guide orient="horz" pos="2387"/>
        <p:guide orient="horz" pos="3475"/>
        <p:guide pos="521"/>
        <p:guide pos="2336"/>
        <p:guide orient="horz" pos="1620"/>
        <p:guide orient="horz" pos="205"/>
        <p:guide orient="horz" pos="428"/>
        <p:guide orient="horz" pos="2858"/>
        <p:guide orient="horz" pos="2814"/>
        <p:guide orient="horz" pos="985"/>
        <p:guide orient="horz" pos="3162"/>
        <p:guide orient="horz" pos="2811"/>
        <p:guide orient="horz" pos="1790"/>
        <p:guide orient="horz" pos="2606"/>
        <p:guide orient="horz" pos="3026"/>
        <p:guide pos="204"/>
        <p:guide pos="5556"/>
        <p:guide pos="385"/>
        <p:guide pos="1610"/>
        <p:guide orient="horz" pos="1348"/>
        <p:guide orient="horz" pos="2822"/>
        <p:guide pos="181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78AA6-9FDC-41F7-B323-BCDF03D68AD2}" type="datetimeFigureOut">
              <a:rPr lang="fr-FR" smtClean="0"/>
              <a:t>13/07/2018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0609E-2C54-461F-953F-5D145ABA7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3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A58D-D53F-4D92-9537-2FFBD632BF2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851" y="325437"/>
            <a:ext cx="8496299" cy="4211638"/>
          </a:xfrm>
          <a:custGeom>
            <a:avLst/>
            <a:gdLst>
              <a:gd name="connsiteX0" fmla="*/ 2180265 w 8496299"/>
              <a:gd name="connsiteY0" fmla="*/ 0 h 4211638"/>
              <a:gd name="connsiteX1" fmla="*/ 6264373 w 8496299"/>
              <a:gd name="connsiteY1" fmla="*/ 0 h 4211638"/>
              <a:gd name="connsiteX2" fmla="*/ 6264373 w 8496299"/>
              <a:gd name="connsiteY2" fmla="*/ 2 h 4211638"/>
              <a:gd name="connsiteX3" fmla="*/ 8496299 w 8496299"/>
              <a:gd name="connsiteY3" fmla="*/ 2 h 4211638"/>
              <a:gd name="connsiteX4" fmla="*/ 8496299 w 8496299"/>
              <a:gd name="connsiteY4" fmla="*/ 4211638 h 4211638"/>
              <a:gd name="connsiteX5" fmla="*/ 6264373 w 8496299"/>
              <a:gd name="connsiteY5" fmla="*/ 4211638 h 4211638"/>
              <a:gd name="connsiteX6" fmla="*/ 6120357 w 8496299"/>
              <a:gd name="connsiteY6" fmla="*/ 4211638 h 4211638"/>
              <a:gd name="connsiteX7" fmla="*/ 0 w 8496299"/>
              <a:gd name="connsiteY7" fmla="*/ 4211638 h 4211638"/>
              <a:gd name="connsiteX8" fmla="*/ 0 w 8496299"/>
              <a:gd name="connsiteY8" fmla="*/ 2160204 h 4211638"/>
              <a:gd name="connsiteX9" fmla="*/ 2180265 w 8496299"/>
              <a:gd name="connsiteY9" fmla="*/ 2160204 h 4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6299" h="4211638">
                <a:moveTo>
                  <a:pt x="2180265" y="0"/>
                </a:moveTo>
                <a:lnTo>
                  <a:pt x="6264373" y="0"/>
                </a:lnTo>
                <a:lnTo>
                  <a:pt x="6264373" y="2"/>
                </a:lnTo>
                <a:lnTo>
                  <a:pt x="8496299" y="2"/>
                </a:lnTo>
                <a:lnTo>
                  <a:pt x="8496299" y="4211638"/>
                </a:lnTo>
                <a:lnTo>
                  <a:pt x="6264373" y="4211638"/>
                </a:lnTo>
                <a:lnTo>
                  <a:pt x="6120357" y="4211638"/>
                </a:lnTo>
                <a:lnTo>
                  <a:pt x="0" y="4211638"/>
                </a:lnTo>
                <a:lnTo>
                  <a:pt x="0" y="2160204"/>
                </a:lnTo>
                <a:lnTo>
                  <a:pt x="2180265" y="2160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Select the icon to insert a picture then place the visual into background position (Right click with the mouse Arrange / Send Backward)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6895868" y="2287108"/>
            <a:ext cx="4210199" cy="286065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A6F8AA6A-258E-4B34-BF4C-EC530FAF7A4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2570400" cy="25704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11188" y="1242000"/>
            <a:ext cx="1872580" cy="100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2" name="Image 11" descr="New_LogoUK_blanc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0" y="472772"/>
            <a:ext cx="1404000" cy="565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342900" rtl="0" eaLnBrk="1" latinLnBrk="0" hangingPunct="1">
              <a:spcBef>
                <a:spcPct val="0"/>
              </a:spcBef>
              <a:buNone/>
              <a:defRPr lang="fr-FR" sz="2175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/>
              <a:t>13/07/2018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0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59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342900" rtl="0" eaLnBrk="1" latinLnBrk="0" hangingPunct="1">
              <a:spcBef>
                <a:spcPct val="0"/>
              </a:spcBef>
              <a:buNone/>
              <a:defRPr lang="fr-FR" sz="2175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857250" indent="-171450">
              <a:defRPr lang="fr-FR" sz="1050" kern="1200" dirty="0" smtClean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3pPr>
            <a:lvl4pPr>
              <a:defRPr sz="1050"/>
            </a:lvl4pPr>
            <a:lvl5pPr marL="1543050" indent="-171450">
              <a:defRPr lang="fr-FR" sz="900" kern="1200" dirty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/>
              <a:t>13/07/2018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15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851" y="325437"/>
            <a:ext cx="8496299" cy="4211638"/>
          </a:xfrm>
          <a:custGeom>
            <a:avLst/>
            <a:gdLst>
              <a:gd name="connsiteX0" fmla="*/ 2180265 w 8496299"/>
              <a:gd name="connsiteY0" fmla="*/ 0 h 4211638"/>
              <a:gd name="connsiteX1" fmla="*/ 6264373 w 8496299"/>
              <a:gd name="connsiteY1" fmla="*/ 0 h 4211638"/>
              <a:gd name="connsiteX2" fmla="*/ 6264373 w 8496299"/>
              <a:gd name="connsiteY2" fmla="*/ 2 h 4211638"/>
              <a:gd name="connsiteX3" fmla="*/ 8496299 w 8496299"/>
              <a:gd name="connsiteY3" fmla="*/ 2 h 4211638"/>
              <a:gd name="connsiteX4" fmla="*/ 8496299 w 8496299"/>
              <a:gd name="connsiteY4" fmla="*/ 4211638 h 4211638"/>
              <a:gd name="connsiteX5" fmla="*/ 6264373 w 8496299"/>
              <a:gd name="connsiteY5" fmla="*/ 4211638 h 4211638"/>
              <a:gd name="connsiteX6" fmla="*/ 6120357 w 8496299"/>
              <a:gd name="connsiteY6" fmla="*/ 4211638 h 4211638"/>
              <a:gd name="connsiteX7" fmla="*/ 0 w 8496299"/>
              <a:gd name="connsiteY7" fmla="*/ 4211638 h 4211638"/>
              <a:gd name="connsiteX8" fmla="*/ 0 w 8496299"/>
              <a:gd name="connsiteY8" fmla="*/ 2160204 h 4211638"/>
              <a:gd name="connsiteX9" fmla="*/ 2180265 w 8496299"/>
              <a:gd name="connsiteY9" fmla="*/ 2160204 h 4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6299" h="4211638">
                <a:moveTo>
                  <a:pt x="2180265" y="0"/>
                </a:moveTo>
                <a:lnTo>
                  <a:pt x="6264373" y="0"/>
                </a:lnTo>
                <a:lnTo>
                  <a:pt x="6264373" y="2"/>
                </a:lnTo>
                <a:lnTo>
                  <a:pt x="8496299" y="2"/>
                </a:lnTo>
                <a:lnTo>
                  <a:pt x="8496299" y="4211638"/>
                </a:lnTo>
                <a:lnTo>
                  <a:pt x="6264373" y="4211638"/>
                </a:lnTo>
                <a:lnTo>
                  <a:pt x="6120357" y="4211638"/>
                </a:lnTo>
                <a:lnTo>
                  <a:pt x="0" y="4211638"/>
                </a:lnTo>
                <a:lnTo>
                  <a:pt x="0" y="2160204"/>
                </a:lnTo>
                <a:lnTo>
                  <a:pt x="2180265" y="2160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Select the icon to insert a picture then place the visual into background position (Right click with the mouse Arrange / Send Backward)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6895868" y="2287108"/>
            <a:ext cx="4210199" cy="286065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1A12AA52-324C-4676-9F5E-09D8095120FA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2570400" cy="25704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11188" y="1242000"/>
            <a:ext cx="1872580" cy="100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1" name="Image 10" descr="New_LogoUK_blanc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0" y="472772"/>
            <a:ext cx="1404000" cy="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323850" y="324000"/>
            <a:ext cx="8496300" cy="42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2879725" y="2195999"/>
            <a:ext cx="5292725" cy="1941025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D096A532-2721-4B40-884D-830A5BC9B8D1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0" name="Image 9" descr="New_LogoUK_blanc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0" y="472772"/>
            <a:ext cx="1404000" cy="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5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323850" y="325438"/>
            <a:ext cx="8496300" cy="4210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11188" y="1242000"/>
            <a:ext cx="1872000" cy="100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B17B2440-B23E-43BF-8947-34952EFEA85B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2678939" y="1989894"/>
            <a:ext cx="5493511" cy="2477332"/>
          </a:xfrm>
        </p:spPr>
        <p:txBody>
          <a:bodyPr anchor="t" anchorCtr="0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Lucida Grande"/>
              <a:buChar char=" "/>
              <a:tabLst>
                <a:tab pos="540000" algn="l"/>
              </a:tabLs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00. (tabulation) Chapter title</a:t>
            </a:r>
          </a:p>
        </p:txBody>
      </p:sp>
      <p:pic>
        <p:nvPicPr>
          <p:cNvPr id="10" name="Image 9" descr="New_LogoUK_rouge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548890" y="701327"/>
            <a:ext cx="1872000" cy="172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9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A5BCE945-0D8C-4A47-B2EE-7E3BBA4B86C1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879725" y="2197902"/>
            <a:ext cx="5292725" cy="1440000"/>
          </a:xfrm>
        </p:spPr>
        <p:txBody>
          <a:bodyPr anchor="t" anchorCtr="0"/>
          <a:lstStyle>
            <a:lvl1pPr>
              <a:spcAft>
                <a:spcPts val="0"/>
              </a:spcAft>
              <a:defRPr sz="3000" b="0">
                <a:latin typeface="+mj-lt"/>
              </a:defRPr>
            </a:lvl1pPr>
          </a:lstStyle>
          <a:p>
            <a:pPr lvl="0"/>
            <a:r>
              <a:rPr lang="en-GB" noProof="0" dirty="0"/>
              <a:t>Title of the chapter on </a:t>
            </a:r>
            <a:br>
              <a:rPr lang="en-GB" noProof="0" dirty="0"/>
            </a:br>
            <a:r>
              <a:rPr lang="en-GB" noProof="0" dirty="0"/>
              <a:t>three lines maximum</a:t>
            </a:r>
          </a:p>
        </p:txBody>
      </p:sp>
    </p:spTree>
    <p:extLst>
      <p:ext uri="{BB962C8B-B14F-4D97-AF65-F5344CB8AC3E}">
        <p14:creationId xmlns:p14="http://schemas.microsoft.com/office/powerpoint/2010/main" val="33233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20794771-5B33-4FE8-820D-22359FC7F9F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1545432"/>
            <a:ext cx="7200900" cy="2917031"/>
          </a:xfrm>
        </p:spPr>
        <p:txBody>
          <a:bodyPr/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268188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BC20B830-542C-4C4D-AD72-C2CD2C4A94F6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49" y="727340"/>
            <a:ext cx="3348000" cy="239344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71549" y="981538"/>
            <a:ext cx="3347537" cy="1764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3606690" y="1755538"/>
            <a:ext cx="1764000" cy="21600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71550" y="2842022"/>
            <a:ext cx="3348000" cy="1620440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Bullet point level 1</a:t>
            </a:r>
          </a:p>
          <a:p>
            <a:pPr lvl="2"/>
            <a:r>
              <a:rPr lang="en-GB" noProof="0" dirty="0"/>
              <a:t>Bullet point level 2</a:t>
            </a:r>
          </a:p>
          <a:p>
            <a:pPr lvl="3"/>
            <a:r>
              <a:rPr lang="en-GB" noProof="0" dirty="0"/>
              <a:t>Bullet point level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24450" y="727340"/>
            <a:ext cx="3348000" cy="239344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824451" y="981538"/>
            <a:ext cx="3347537" cy="1764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7459591" y="1755538"/>
            <a:ext cx="1764000" cy="21600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824451" y="2842022"/>
            <a:ext cx="3348000" cy="1620440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Bullet point level 1</a:t>
            </a:r>
          </a:p>
          <a:p>
            <a:pPr lvl="2"/>
            <a:r>
              <a:rPr lang="en-GB" noProof="0" dirty="0"/>
              <a:t>Bullet point level 2</a:t>
            </a:r>
          </a:p>
          <a:p>
            <a:pPr lvl="3"/>
            <a:r>
              <a:rPr lang="en-GB" noProof="0" dirty="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3047301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A8B7E356-E6E8-404E-9826-25B0EEFD545D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1545432"/>
            <a:ext cx="3348000" cy="2917031"/>
          </a:xfrm>
        </p:spPr>
        <p:txBody>
          <a:bodyPr/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572000" y="1545431"/>
            <a:ext cx="3600450" cy="2520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4572000" y="1815666"/>
            <a:ext cx="3600450" cy="2646797"/>
          </a:xfrm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97954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323850" y="324000"/>
            <a:ext cx="8496300" cy="42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2879725" y="2195999"/>
            <a:ext cx="5292725" cy="1941025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DA65C985-F643-491B-B5A2-26987471E9F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0" name="Image 9" descr="New_LogoUK_blanc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0" y="472772"/>
            <a:ext cx="1404000" cy="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6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C23FC890-B1E2-4DCA-AA3C-8D9AE728DB71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550" y="1545431"/>
            <a:ext cx="7200900" cy="252000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 hasCustomPrompt="1"/>
          </p:nvPr>
        </p:nvSpPr>
        <p:spPr bwMode="gray">
          <a:xfrm>
            <a:off x="971550" y="1815666"/>
            <a:ext cx="7200900" cy="2646797"/>
          </a:xfrm>
        </p:spPr>
        <p:txBody>
          <a:bodyPr tIns="540000" b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88638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323850" y="324000"/>
            <a:ext cx="8496300" cy="42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827088" y="678656"/>
            <a:ext cx="7345362" cy="1764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1" y="5001816"/>
            <a:ext cx="430213" cy="14168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18CA191A-3402-4741-9A53-21219F73978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1" y="5001817"/>
            <a:ext cx="430213" cy="14168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1" y="5001816"/>
            <a:ext cx="430213" cy="14168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827088" y="2571750"/>
            <a:ext cx="7345362" cy="1565673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10" name="Image 9" descr="New_LogoUK_rouge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851" y="325437"/>
            <a:ext cx="8496299" cy="4211638"/>
          </a:xfrm>
          <a:custGeom>
            <a:avLst/>
            <a:gdLst>
              <a:gd name="connsiteX0" fmla="*/ 2180265 w 8496299"/>
              <a:gd name="connsiteY0" fmla="*/ 0 h 4211638"/>
              <a:gd name="connsiteX1" fmla="*/ 6264373 w 8496299"/>
              <a:gd name="connsiteY1" fmla="*/ 0 h 4211638"/>
              <a:gd name="connsiteX2" fmla="*/ 6264373 w 8496299"/>
              <a:gd name="connsiteY2" fmla="*/ 2 h 4211638"/>
              <a:gd name="connsiteX3" fmla="*/ 8496299 w 8496299"/>
              <a:gd name="connsiteY3" fmla="*/ 2 h 4211638"/>
              <a:gd name="connsiteX4" fmla="*/ 8496299 w 8496299"/>
              <a:gd name="connsiteY4" fmla="*/ 4211638 h 4211638"/>
              <a:gd name="connsiteX5" fmla="*/ 6264373 w 8496299"/>
              <a:gd name="connsiteY5" fmla="*/ 4211638 h 4211638"/>
              <a:gd name="connsiteX6" fmla="*/ 6120357 w 8496299"/>
              <a:gd name="connsiteY6" fmla="*/ 4211638 h 4211638"/>
              <a:gd name="connsiteX7" fmla="*/ 0 w 8496299"/>
              <a:gd name="connsiteY7" fmla="*/ 4211638 h 4211638"/>
              <a:gd name="connsiteX8" fmla="*/ 0 w 8496299"/>
              <a:gd name="connsiteY8" fmla="*/ 2160204 h 4211638"/>
              <a:gd name="connsiteX9" fmla="*/ 2180265 w 8496299"/>
              <a:gd name="connsiteY9" fmla="*/ 2160204 h 4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6299" h="4211638">
                <a:moveTo>
                  <a:pt x="2180265" y="0"/>
                </a:moveTo>
                <a:lnTo>
                  <a:pt x="6264373" y="0"/>
                </a:lnTo>
                <a:lnTo>
                  <a:pt x="6264373" y="2"/>
                </a:lnTo>
                <a:lnTo>
                  <a:pt x="8496299" y="2"/>
                </a:lnTo>
                <a:lnTo>
                  <a:pt x="8496299" y="4211638"/>
                </a:lnTo>
                <a:lnTo>
                  <a:pt x="6264373" y="4211638"/>
                </a:lnTo>
                <a:lnTo>
                  <a:pt x="6120357" y="4211638"/>
                </a:lnTo>
                <a:lnTo>
                  <a:pt x="0" y="4211638"/>
                </a:lnTo>
                <a:lnTo>
                  <a:pt x="0" y="2160204"/>
                </a:lnTo>
                <a:lnTo>
                  <a:pt x="2180265" y="2160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Select the icon to insert a picture then place the visual into background position (Right click with the mouse Arrange / Send Backward)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6895868" y="2287108"/>
            <a:ext cx="4210199" cy="286065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18291464-F7D6-411B-838E-DEC4314BE5FC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2570400" cy="25704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11188" y="1242000"/>
            <a:ext cx="1872580" cy="100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1" name="Image 10" descr="New_LogoUK_blanc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0" y="472772"/>
            <a:ext cx="1404000" cy="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3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323850" y="324000"/>
            <a:ext cx="8496300" cy="42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2879725" y="2195999"/>
            <a:ext cx="5292725" cy="1941025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6258AE00-EE9A-4006-89C1-60846EC191D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0" name="Image 9" descr="New_LogoUK_blanc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0" y="472772"/>
            <a:ext cx="1404000" cy="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08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323850" y="325438"/>
            <a:ext cx="8496300" cy="4210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11188" y="1242000"/>
            <a:ext cx="1872000" cy="100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941093A9-1796-4FD6-9066-41FE303AEF24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2678939" y="1989894"/>
            <a:ext cx="5493511" cy="2477332"/>
          </a:xfrm>
        </p:spPr>
        <p:txBody>
          <a:bodyPr anchor="t" anchorCtr="0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Lucida Grande"/>
              <a:buChar char=" "/>
              <a:tabLst>
                <a:tab pos="540000" algn="l"/>
              </a:tabLs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00. (tabulation) Chapter title</a:t>
            </a:r>
          </a:p>
        </p:txBody>
      </p:sp>
      <p:pic>
        <p:nvPicPr>
          <p:cNvPr id="10" name="Image 9" descr="New_LogoUK_rouge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8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548890" y="701327"/>
            <a:ext cx="1872000" cy="172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9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3D29352B-E656-48D9-B2EF-18CE4F553EFD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879725" y="2197902"/>
            <a:ext cx="5292725" cy="1440000"/>
          </a:xfrm>
        </p:spPr>
        <p:txBody>
          <a:bodyPr anchor="t" anchorCtr="0"/>
          <a:lstStyle>
            <a:lvl1pPr>
              <a:spcAft>
                <a:spcPts val="0"/>
              </a:spcAft>
              <a:defRPr sz="3000" b="0">
                <a:latin typeface="+mj-lt"/>
              </a:defRPr>
            </a:lvl1pPr>
          </a:lstStyle>
          <a:p>
            <a:pPr lvl="0"/>
            <a:r>
              <a:rPr lang="en-GB" noProof="0" dirty="0"/>
              <a:t>Title of the chapter on </a:t>
            </a:r>
            <a:br>
              <a:rPr lang="en-GB" noProof="0" dirty="0"/>
            </a:br>
            <a:r>
              <a:rPr lang="en-GB" noProof="0" dirty="0"/>
              <a:t>three lines maximum</a:t>
            </a:r>
          </a:p>
        </p:txBody>
      </p:sp>
    </p:spTree>
    <p:extLst>
      <p:ext uri="{BB962C8B-B14F-4D97-AF65-F5344CB8AC3E}">
        <p14:creationId xmlns:p14="http://schemas.microsoft.com/office/powerpoint/2010/main" val="2441237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8CFB1198-447D-4926-8C91-9E69991079D6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1545432"/>
            <a:ext cx="7200900" cy="2917031"/>
          </a:xfrm>
        </p:spPr>
        <p:txBody>
          <a:bodyPr/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372351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30AE80F5-32A6-4953-A1D3-E392F6F0972F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49" y="727340"/>
            <a:ext cx="3348000" cy="239344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71549" y="981538"/>
            <a:ext cx="3347537" cy="1764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3606690" y="1755538"/>
            <a:ext cx="1764000" cy="21600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71550" y="2842022"/>
            <a:ext cx="3348000" cy="1620440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Bullet point level 1</a:t>
            </a:r>
          </a:p>
          <a:p>
            <a:pPr lvl="2"/>
            <a:r>
              <a:rPr lang="en-GB" noProof="0" dirty="0"/>
              <a:t>Bullet point level 2</a:t>
            </a:r>
          </a:p>
          <a:p>
            <a:pPr lvl="3"/>
            <a:r>
              <a:rPr lang="en-GB" noProof="0" dirty="0"/>
              <a:t>Bullet point level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24450" y="727340"/>
            <a:ext cx="3348000" cy="239344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824451" y="981538"/>
            <a:ext cx="3347537" cy="1764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7459591" y="1755538"/>
            <a:ext cx="1764000" cy="21600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824451" y="2842022"/>
            <a:ext cx="3348000" cy="1620440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Bullet point level 1</a:t>
            </a:r>
          </a:p>
          <a:p>
            <a:pPr lvl="2"/>
            <a:r>
              <a:rPr lang="en-GB" noProof="0" dirty="0"/>
              <a:t>Bullet point level 2</a:t>
            </a:r>
          </a:p>
          <a:p>
            <a:pPr lvl="3"/>
            <a:r>
              <a:rPr lang="en-GB" noProof="0" dirty="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3941658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63D0F573-DB00-48F9-A2F7-D35C9701F178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1545432"/>
            <a:ext cx="3348000" cy="2917031"/>
          </a:xfrm>
        </p:spPr>
        <p:txBody>
          <a:bodyPr/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572000" y="1545431"/>
            <a:ext cx="3600450" cy="2520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4572000" y="1815666"/>
            <a:ext cx="3600450" cy="2646797"/>
          </a:xfrm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987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9DDF57C7-654A-4DF4-8822-CB8A985F2FA1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550" y="1545431"/>
            <a:ext cx="7200900" cy="252000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 hasCustomPrompt="1"/>
          </p:nvPr>
        </p:nvSpPr>
        <p:spPr bwMode="gray">
          <a:xfrm>
            <a:off x="971550" y="1815666"/>
            <a:ext cx="7200900" cy="2646797"/>
          </a:xfrm>
        </p:spPr>
        <p:txBody>
          <a:bodyPr tIns="540000" b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93778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323850" y="325438"/>
            <a:ext cx="8496300" cy="4210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11188" y="1242000"/>
            <a:ext cx="1872000" cy="100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5276CA43-A562-44DD-8CC0-F446038FAF9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2678939" y="1989894"/>
            <a:ext cx="5493511" cy="2477332"/>
          </a:xfrm>
        </p:spPr>
        <p:txBody>
          <a:bodyPr anchor="t" anchorCtr="0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Lucida Grande"/>
              <a:buChar char=" "/>
              <a:tabLst>
                <a:tab pos="540000" algn="l"/>
              </a:tabLs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00. (tabulation) Chapter title</a:t>
            </a:r>
          </a:p>
        </p:txBody>
      </p:sp>
      <p:pic>
        <p:nvPicPr>
          <p:cNvPr id="10" name="Image 9" descr="New_LogoUK_rouge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97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323850" y="324000"/>
            <a:ext cx="8496300" cy="42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827088" y="678656"/>
            <a:ext cx="7345362" cy="1764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1" y="5001816"/>
            <a:ext cx="430213" cy="14168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B472FC32-D982-4D99-8D0F-67D000E2DFBE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1" y="5001817"/>
            <a:ext cx="430213" cy="14168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1" y="5001816"/>
            <a:ext cx="430213" cy="14168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827088" y="2571750"/>
            <a:ext cx="7345362" cy="1565673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10" name="Image 9" descr="New_LogoUK_rouge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25704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548890" y="701327"/>
            <a:ext cx="1872000" cy="1728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9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2469EC3C-531D-4509-BA70-2930895E7FD4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879725" y="2197902"/>
            <a:ext cx="5292725" cy="1440000"/>
          </a:xfrm>
        </p:spPr>
        <p:txBody>
          <a:bodyPr anchor="t" anchorCtr="0"/>
          <a:lstStyle>
            <a:lvl1pPr>
              <a:spcAft>
                <a:spcPts val="0"/>
              </a:spcAft>
              <a:defRPr sz="3000" b="0">
                <a:latin typeface="+mj-lt"/>
              </a:defRPr>
            </a:lvl1pPr>
          </a:lstStyle>
          <a:p>
            <a:pPr lvl="0"/>
            <a:r>
              <a:rPr lang="en-GB" noProof="0" dirty="0"/>
              <a:t>Title of the chapter on </a:t>
            </a:r>
            <a:br>
              <a:rPr lang="en-GB" noProof="0" dirty="0"/>
            </a:br>
            <a:r>
              <a:rPr lang="en-GB" noProof="0" dirty="0"/>
              <a:t>three lines maximum</a:t>
            </a:r>
          </a:p>
        </p:txBody>
      </p:sp>
    </p:spTree>
    <p:extLst>
      <p:ext uri="{BB962C8B-B14F-4D97-AF65-F5344CB8AC3E}">
        <p14:creationId xmlns:p14="http://schemas.microsoft.com/office/powerpoint/2010/main" val="17094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34A211AF-F398-422F-A8B2-B1B57799CBE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1545432"/>
            <a:ext cx="7200900" cy="2917031"/>
          </a:xfrm>
        </p:spPr>
        <p:txBody>
          <a:bodyPr/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35081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D8FE79CD-1379-4A20-BC35-00B92F3C1A3D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49" y="727340"/>
            <a:ext cx="3348000" cy="239344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71549" y="981538"/>
            <a:ext cx="3347537" cy="1764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3606690" y="1755538"/>
            <a:ext cx="1764000" cy="21600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71550" y="2842022"/>
            <a:ext cx="3348000" cy="1620440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Bullet point level 1</a:t>
            </a:r>
          </a:p>
          <a:p>
            <a:pPr lvl="2"/>
            <a:r>
              <a:rPr lang="en-GB" noProof="0" dirty="0"/>
              <a:t>Bullet point level 2</a:t>
            </a:r>
          </a:p>
          <a:p>
            <a:pPr lvl="3"/>
            <a:r>
              <a:rPr lang="en-GB" noProof="0" dirty="0"/>
              <a:t>Bullet point level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24450" y="727340"/>
            <a:ext cx="3348000" cy="239344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824451" y="981538"/>
            <a:ext cx="3347537" cy="1764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7459591" y="1755538"/>
            <a:ext cx="1764000" cy="21600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© </a:t>
            </a:r>
            <a:r>
              <a:rPr lang="en-GB" noProof="0" dirty="0" err="1"/>
              <a:t>Inria</a:t>
            </a:r>
            <a:r>
              <a:rPr lang="en-GB" noProof="0" dirty="0"/>
              <a:t> / picture First name Last name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824451" y="2842022"/>
            <a:ext cx="3348000" cy="1620440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Bullet point level 1</a:t>
            </a:r>
          </a:p>
          <a:p>
            <a:pPr lvl="2"/>
            <a:r>
              <a:rPr lang="en-GB" noProof="0" dirty="0"/>
              <a:t>Bullet point level 2</a:t>
            </a:r>
          </a:p>
          <a:p>
            <a:pPr lvl="3"/>
            <a:r>
              <a:rPr lang="en-GB" noProof="0" dirty="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326498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41856084-8150-4A02-9F1B-CA4F3AC466F9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1545432"/>
            <a:ext cx="3348000" cy="2917031"/>
          </a:xfrm>
        </p:spPr>
        <p:txBody>
          <a:bodyPr/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572000" y="1545431"/>
            <a:ext cx="3600450" cy="2520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4572000" y="1815666"/>
            <a:ext cx="3600450" cy="2646797"/>
          </a:xfrm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66747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835D95E5-3E26-4625-9A48-D3CD43AC9615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en-GB" noProof="0" dirty="0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621000"/>
            <a:ext cx="7200900" cy="9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550" y="1545431"/>
            <a:ext cx="7200900" cy="252000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 hasCustomPrompt="1"/>
          </p:nvPr>
        </p:nvSpPr>
        <p:spPr bwMode="gray">
          <a:xfrm>
            <a:off x="971550" y="1815666"/>
            <a:ext cx="7200900" cy="2646797"/>
          </a:xfrm>
        </p:spPr>
        <p:txBody>
          <a:bodyPr tIns="540000" b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97621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323850" y="324000"/>
            <a:ext cx="8496300" cy="42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827088" y="678656"/>
            <a:ext cx="7345362" cy="1764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1" y="5001816"/>
            <a:ext cx="430213" cy="14168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F9056E3B-1C80-4B64-8711-56A13E907277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1" y="5001817"/>
            <a:ext cx="430213" cy="14168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1" y="5001816"/>
            <a:ext cx="430213" cy="14168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827088" y="2571750"/>
            <a:ext cx="7345362" cy="1565673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10" name="Image 9" descr="New_LogoUK_rouge_310x125_rvb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9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25704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23850" cy="2571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2570400" y="0"/>
            <a:ext cx="6573599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2573100"/>
            <a:ext cx="323850" cy="257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4536000"/>
            <a:ext cx="9144000" cy="607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8808132" y="0"/>
            <a:ext cx="335867" cy="5143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70400" y="0"/>
            <a:ext cx="6249750" cy="320279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545431"/>
            <a:ext cx="7200900" cy="2917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04158" y="4831353"/>
            <a:ext cx="2692477" cy="216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fld id="{0A450F12-C438-40D4-B9A9-1A2A107C670B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73765" y="4831353"/>
            <a:ext cx="108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0" cap="none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3850" y="4831354"/>
            <a:ext cx="144000" cy="21582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all" baseline="0">
                <a:solidFill>
                  <a:schemeClr val="tx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pic>
        <p:nvPicPr>
          <p:cNvPr id="17" name="Image 16" descr="New_LogoUK_rouge_310x125_rvb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2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80" r:id="rId9"/>
    <p:sldLayoutId id="2147483741" r:id="rId10"/>
    <p:sldLayoutId id="2147483742" r:id="rId11"/>
    <p:sldLayoutId id="214748374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2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Tahoma" panose="020B060403050404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25704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23850" cy="2571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2570400" y="0"/>
            <a:ext cx="6573599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2573100"/>
            <a:ext cx="323850" cy="257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4536000"/>
            <a:ext cx="9144000" cy="6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8808132" y="0"/>
            <a:ext cx="335867" cy="51434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70399" y="0"/>
            <a:ext cx="6237733" cy="320279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545431"/>
            <a:ext cx="7200900" cy="2917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04158" y="4831353"/>
            <a:ext cx="2692477" cy="216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algn="l"/>
            <a:fld id="{1E2C293F-F432-4A9D-B9B5-13CC0F30FFB8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73765" y="4831353"/>
            <a:ext cx="108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0" cap="none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3850" y="4831354"/>
            <a:ext cx="144000" cy="21582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all" baseline="0"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pic>
        <p:nvPicPr>
          <p:cNvPr id="16" name="Image 15" descr="New_LogoUK_blanc_310x125_rvb.pd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2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Tahoma" panose="020B060403050404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25704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23850" cy="2571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70400" y="0"/>
            <a:ext cx="6249750" cy="320279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en-GB" noProof="0" dirty="0"/>
              <a:t>Optional surtitle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545431"/>
            <a:ext cx="7200900" cy="2917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Subtitle level 1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Bullet point level 1</a:t>
            </a:r>
          </a:p>
          <a:p>
            <a:pPr lvl="3"/>
            <a:r>
              <a:rPr lang="en-GB" noProof="0" dirty="0"/>
              <a:t>Bullet point level 2</a:t>
            </a:r>
          </a:p>
          <a:p>
            <a:pPr lvl="4"/>
            <a:r>
              <a:rPr lang="en-GB" noProof="0" dirty="0"/>
              <a:t>Bullet point level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04158" y="4831353"/>
            <a:ext cx="2692477" cy="216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algn="l"/>
            <a:fld id="{E9D9DD26-CBDC-4210-AE15-50CF42B12AF2}" type="datetime1">
              <a:rPr lang="en-GB" noProof="0" smtClean="0"/>
              <a:t>13/07/2018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73765" y="4831353"/>
            <a:ext cx="108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0" cap="none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en-GB" noProof="0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3850" y="4831354"/>
            <a:ext cx="144000" cy="21582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all" baseline="0"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24000" y="4536000"/>
            <a:ext cx="8496000" cy="0"/>
          </a:xfrm>
          <a:prstGeom prst="line">
            <a:avLst/>
          </a:prstGeom>
          <a:ln w="635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New_LogoUK_rouge_310x125_rvb.pd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0" y="4653099"/>
            <a:ext cx="9832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2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Tahoma" panose="020B060403050404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tmp"/><Relationship Id="rId4" Type="http://schemas.openxmlformats.org/officeDocument/2006/relationships/image" Target="../media/image4.jpg"/><Relationship Id="rId9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Modularity in Large Proofs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Georges Gonthier</a:t>
            </a:r>
            <a:br>
              <a:rPr lang="en-GB" dirty="0"/>
            </a:br>
            <a:r>
              <a:rPr lang="en-GB" dirty="0" err="1"/>
              <a:t>Inria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93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60928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altLang="en-US" sz="3300" dirty="0"/>
              <a:t>Declarative (</a:t>
            </a:r>
            <a:r>
              <a:rPr lang="en-GB" altLang="en-US" sz="3300" dirty="0" err="1"/>
              <a:t>Isar</a:t>
            </a:r>
            <a:r>
              <a:rPr lang="en-GB" altLang="en-US" sz="33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89553"/>
            <a:ext cx="4786313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1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10344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300" b="0" dirty="0">
                <a:latin typeface="+mj-lt"/>
              </a:rPr>
              <a:t>Declarative (Mizar)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07357" y="1092994"/>
            <a:ext cx="3134674" cy="3530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theorem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(for </a:t>
            </a:r>
            <a:r>
              <a:rPr lang="en-US" altLang="en-US" sz="600" dirty="0" err="1">
                <a:solidFill>
                  <a:schemeClr val="tx1"/>
                </a:solidFill>
              </a:rPr>
              <a:t>x,y</a:t>
            </a:r>
            <a:r>
              <a:rPr lang="en-US" altLang="en-US" sz="600" dirty="0">
                <a:solidFill>
                  <a:schemeClr val="tx1"/>
                </a:solidFill>
              </a:rPr>
              <a:t> holds f.(</a:t>
            </a:r>
            <a:r>
              <a:rPr lang="en-US" altLang="en-US" sz="600" dirty="0" err="1">
                <a:solidFill>
                  <a:schemeClr val="tx1"/>
                </a:solidFill>
              </a:rPr>
              <a:t>x+y</a:t>
            </a:r>
            <a:r>
              <a:rPr lang="en-US" altLang="en-US" sz="600" dirty="0">
                <a:solidFill>
                  <a:schemeClr val="tx1"/>
                </a:solidFill>
              </a:rPr>
              <a:t>)+f.(x-y)=2*</a:t>
            </a:r>
            <a:r>
              <a:rPr lang="en-US" altLang="en-US" sz="600" dirty="0" err="1">
                <a:solidFill>
                  <a:schemeClr val="tx1"/>
                </a:solidFill>
              </a:rPr>
              <a:t>f.x</a:t>
            </a:r>
            <a:r>
              <a:rPr lang="en-US" altLang="en-US" sz="600" dirty="0">
                <a:solidFill>
                  <a:schemeClr val="tx1"/>
                </a:solidFill>
              </a:rPr>
              <a:t>*</a:t>
            </a:r>
            <a:r>
              <a:rPr lang="en-US" altLang="en-US" sz="600" dirty="0" err="1">
                <a:solidFill>
                  <a:schemeClr val="tx1"/>
                </a:solidFill>
              </a:rPr>
              <a:t>g.y</a:t>
            </a:r>
            <a:r>
              <a:rPr lang="en-US" altLang="en-US" sz="600" dirty="0">
                <a:solidFill>
                  <a:schemeClr val="tx1"/>
                </a:solidFill>
              </a:rPr>
              <a:t>) &amp;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(ex x </a:t>
            </a:r>
            <a:r>
              <a:rPr lang="en-US" altLang="en-US" sz="600" dirty="0" err="1">
                <a:solidFill>
                  <a:schemeClr val="tx1"/>
                </a:solidFill>
              </a:rPr>
              <a:t>st</a:t>
            </a:r>
            <a:r>
              <a:rPr lang="en-US" altLang="en-US" sz="600" dirty="0">
                <a:solidFill>
                  <a:schemeClr val="tx1"/>
                </a:solidFill>
              </a:rPr>
              <a:t> </a:t>
            </a:r>
            <a:r>
              <a:rPr lang="en-US" altLang="en-US" sz="600" dirty="0" err="1">
                <a:solidFill>
                  <a:schemeClr val="tx1"/>
                </a:solidFill>
              </a:rPr>
              <a:t>f.x</a:t>
            </a:r>
            <a:r>
              <a:rPr lang="en-US" altLang="en-US" sz="600" dirty="0">
                <a:solidFill>
                  <a:schemeClr val="tx1"/>
                </a:solidFill>
              </a:rPr>
              <a:t>&lt;&gt;0) &amp; (for x holds abs(</a:t>
            </a:r>
            <a:r>
              <a:rPr lang="en-US" altLang="en-US" sz="600" dirty="0" err="1">
                <a:solidFill>
                  <a:schemeClr val="tx1"/>
                </a:solidFill>
              </a:rPr>
              <a:t>f.x</a:t>
            </a:r>
            <a:r>
              <a:rPr lang="en-US" altLang="en-US" sz="600" dirty="0">
                <a:solidFill>
                  <a:schemeClr val="tx1"/>
                </a:solidFill>
              </a:rPr>
              <a:t>)&lt;=1)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implies for x holds abs(</a:t>
            </a:r>
            <a:r>
              <a:rPr lang="en-US" altLang="en-US" sz="600" dirty="0" err="1">
                <a:solidFill>
                  <a:schemeClr val="tx1"/>
                </a:solidFill>
              </a:rPr>
              <a:t>g.x</a:t>
            </a:r>
            <a:r>
              <a:rPr lang="en-US" altLang="en-US" sz="600" dirty="0">
                <a:solidFill>
                  <a:schemeClr val="tx1"/>
                </a:solidFill>
              </a:rPr>
              <a:t>)&lt;=1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proof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assume that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A1: for </a:t>
            </a:r>
            <a:r>
              <a:rPr lang="en-US" altLang="en-US" sz="600" dirty="0" err="1">
                <a:solidFill>
                  <a:schemeClr val="tx1"/>
                </a:solidFill>
              </a:rPr>
              <a:t>x,y</a:t>
            </a:r>
            <a:r>
              <a:rPr lang="en-US" altLang="en-US" sz="600" dirty="0">
                <a:solidFill>
                  <a:schemeClr val="tx1"/>
                </a:solidFill>
              </a:rPr>
              <a:t> holds f.(</a:t>
            </a:r>
            <a:r>
              <a:rPr lang="en-US" altLang="en-US" sz="600" dirty="0" err="1">
                <a:solidFill>
                  <a:schemeClr val="tx1"/>
                </a:solidFill>
              </a:rPr>
              <a:t>x+y</a:t>
            </a:r>
            <a:r>
              <a:rPr lang="en-US" altLang="en-US" sz="600" dirty="0">
                <a:solidFill>
                  <a:schemeClr val="tx1"/>
                </a:solidFill>
              </a:rPr>
              <a:t>)+f.(x-y)=2*</a:t>
            </a:r>
            <a:r>
              <a:rPr lang="en-US" altLang="en-US" sz="600" dirty="0" err="1">
                <a:solidFill>
                  <a:schemeClr val="tx1"/>
                </a:solidFill>
              </a:rPr>
              <a:t>f.x</a:t>
            </a:r>
            <a:r>
              <a:rPr lang="en-US" altLang="en-US" sz="600" dirty="0">
                <a:solidFill>
                  <a:schemeClr val="tx1"/>
                </a:solidFill>
              </a:rPr>
              <a:t>*</a:t>
            </a:r>
            <a:r>
              <a:rPr lang="en-US" altLang="en-US" sz="600" dirty="0" err="1">
                <a:solidFill>
                  <a:schemeClr val="tx1"/>
                </a:solidFill>
              </a:rPr>
              <a:t>g.y</a:t>
            </a:r>
            <a:r>
              <a:rPr lang="en-US" altLang="en-US" sz="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given z such that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A2: </a:t>
            </a:r>
            <a:r>
              <a:rPr lang="en-US" altLang="en-US" sz="600" dirty="0" err="1">
                <a:solidFill>
                  <a:schemeClr val="tx1"/>
                </a:solidFill>
              </a:rPr>
              <a:t>f.z</a:t>
            </a:r>
            <a:r>
              <a:rPr lang="en-US" altLang="en-US" sz="600" dirty="0">
                <a:solidFill>
                  <a:schemeClr val="tx1"/>
                </a:solidFill>
              </a:rPr>
              <a:t>&lt;&gt;0;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assume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A3: for x being Element of REAL holds abs(</a:t>
            </a:r>
            <a:r>
              <a:rPr lang="en-US" altLang="en-US" sz="600" dirty="0" err="1">
                <a:solidFill>
                  <a:schemeClr val="tx1"/>
                </a:solidFill>
              </a:rPr>
              <a:t>f.x</a:t>
            </a:r>
            <a:r>
              <a:rPr lang="en-US" altLang="en-US" sz="600" dirty="0">
                <a:solidFill>
                  <a:schemeClr val="tx1"/>
                </a:solidFill>
              </a:rPr>
              <a:t>)&lt;=1;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let y such that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A4: abs(</a:t>
            </a:r>
            <a:r>
              <a:rPr lang="en-US" altLang="en-US" sz="600" dirty="0" err="1">
                <a:solidFill>
                  <a:schemeClr val="tx1"/>
                </a:solidFill>
              </a:rPr>
              <a:t>g.y</a:t>
            </a:r>
            <a:r>
              <a:rPr lang="en-US" altLang="en-US" sz="600" dirty="0">
                <a:solidFill>
                  <a:schemeClr val="tx1"/>
                </a:solidFill>
              </a:rPr>
              <a:t>) &gt; 1;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set X = </a:t>
            </a:r>
            <a:r>
              <a:rPr lang="en-US" altLang="en-US" sz="600" dirty="0" err="1">
                <a:solidFill>
                  <a:schemeClr val="tx1"/>
                </a:solidFill>
              </a:rPr>
              <a:t>rng</a:t>
            </a:r>
            <a:r>
              <a:rPr lang="en-US" altLang="en-US" sz="600" dirty="0">
                <a:solidFill>
                  <a:schemeClr val="tx1"/>
                </a:solidFill>
              </a:rPr>
              <a:t> abs f, k = </a:t>
            </a:r>
            <a:r>
              <a:rPr lang="en-US" altLang="en-US" sz="600" dirty="0" err="1">
                <a:solidFill>
                  <a:schemeClr val="tx1"/>
                </a:solidFill>
              </a:rPr>
              <a:t>upper_bound</a:t>
            </a:r>
            <a:r>
              <a:rPr lang="en-US" altLang="en-US" sz="600" dirty="0">
                <a:solidFill>
                  <a:schemeClr val="tx1"/>
                </a:solidFill>
              </a:rPr>
              <a:t> X, D = abs(</a:t>
            </a:r>
            <a:r>
              <a:rPr lang="en-US" altLang="en-US" sz="600" dirty="0" err="1">
                <a:solidFill>
                  <a:schemeClr val="tx1"/>
                </a:solidFill>
              </a:rPr>
              <a:t>g.y</a:t>
            </a:r>
            <a:r>
              <a:rPr lang="en-US" altLang="en-US" sz="600" dirty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A5: abs(</a:t>
            </a:r>
            <a:r>
              <a:rPr lang="en-US" altLang="en-US" sz="600" dirty="0" err="1">
                <a:solidFill>
                  <a:schemeClr val="tx1"/>
                </a:solidFill>
              </a:rPr>
              <a:t>g.y</a:t>
            </a:r>
            <a:r>
              <a:rPr lang="en-US" altLang="en-US" sz="600" dirty="0">
                <a:solidFill>
                  <a:schemeClr val="tx1"/>
                </a:solidFill>
              </a:rPr>
              <a:t>) &gt; 0 by A4,XREAL_1:2;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A6: X is </a:t>
            </a:r>
            <a:r>
              <a:rPr lang="en-US" altLang="en-US" sz="600" dirty="0" err="1">
                <a:solidFill>
                  <a:schemeClr val="tx1"/>
                </a:solidFill>
              </a:rPr>
              <a:t>bounded_above</a:t>
            </a:r>
            <a:endParaRPr lang="en-US" altLang="en-US" sz="600" dirty="0">
              <a:solidFill>
                <a:schemeClr val="tx1"/>
              </a:solidFill>
            </a:endParaRP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proof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  take 1;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  let r be real number;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  assume r in X;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  then consider x being set such that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A7:   x in </a:t>
            </a:r>
            <a:r>
              <a:rPr lang="en-US" altLang="en-US" sz="600" dirty="0" err="1">
                <a:solidFill>
                  <a:schemeClr val="tx1"/>
                </a:solidFill>
              </a:rPr>
              <a:t>dom</a:t>
            </a:r>
            <a:r>
              <a:rPr lang="en-US" altLang="en-US" sz="600" dirty="0">
                <a:solidFill>
                  <a:schemeClr val="tx1"/>
                </a:solidFill>
              </a:rPr>
              <a:t> abs f and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A8:   (abs f).x = r by FUNCT_1:def 5;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  abs(</a:t>
            </a:r>
            <a:r>
              <a:rPr lang="en-US" altLang="en-US" sz="600" dirty="0" err="1">
                <a:solidFill>
                  <a:schemeClr val="tx1"/>
                </a:solidFill>
              </a:rPr>
              <a:t>f.x</a:t>
            </a:r>
            <a:r>
              <a:rPr lang="en-US" altLang="en-US" sz="600" dirty="0">
                <a:solidFill>
                  <a:schemeClr val="tx1"/>
                </a:solidFill>
              </a:rPr>
              <a:t>) = r by A7,A8,SEQ_1:def 10;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  hence r&lt;=1 by A3,A7;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</a:rPr>
              <a:t>    end;</a:t>
            </a:r>
          </a:p>
          <a:p>
            <a:pPr>
              <a:lnSpc>
                <a:spcPts val="0"/>
              </a:lnSpc>
              <a:buFontTx/>
              <a:buNone/>
            </a:pPr>
            <a:endParaRPr lang="en-US" altLang="en-US" sz="600" dirty="0">
              <a:solidFill>
                <a:schemeClr val="tx1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59476" y="529435"/>
            <a:ext cx="3078342" cy="38884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A9: for s being real number </a:t>
            </a:r>
            <a:r>
              <a:rPr lang="en-US" altLang="en-US" sz="500" dirty="0" err="1">
                <a:solidFill>
                  <a:schemeClr val="tx1"/>
                </a:solidFill>
              </a:rPr>
              <a:t>st</a:t>
            </a:r>
            <a:r>
              <a:rPr lang="en-US" altLang="en-US" sz="500" dirty="0">
                <a:solidFill>
                  <a:schemeClr val="tx1"/>
                </a:solidFill>
              </a:rPr>
              <a:t> s in X holds s&lt;=k/D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proof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let s be real number;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assume s in X;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then consider x being set such that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B1:   x in </a:t>
            </a:r>
            <a:r>
              <a:rPr lang="en-US" altLang="en-US" sz="500" dirty="0" err="1">
                <a:solidFill>
                  <a:schemeClr val="tx1"/>
                </a:solidFill>
              </a:rPr>
              <a:t>dom</a:t>
            </a:r>
            <a:r>
              <a:rPr lang="en-US" altLang="en-US" sz="500" dirty="0">
                <a:solidFill>
                  <a:schemeClr val="tx1"/>
                </a:solidFill>
              </a:rPr>
              <a:t> abs f and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B2:   s = (abs f).x by FUNCT_1:def 5;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B3:   s = abs(</a:t>
            </a:r>
            <a:r>
              <a:rPr lang="en-US" altLang="en-US" sz="500" dirty="0" err="1">
                <a:solidFill>
                  <a:schemeClr val="tx1"/>
                </a:solidFill>
              </a:rPr>
              <a:t>f.x</a:t>
            </a:r>
            <a:r>
              <a:rPr lang="en-US" altLang="en-US" sz="500" dirty="0">
                <a:solidFill>
                  <a:schemeClr val="tx1"/>
                </a:solidFill>
              </a:rPr>
              <a:t>) by B1,B2,SEQ_1:def 10;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reconsider x as Element of REAL by B1;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set A = f.(</a:t>
            </a:r>
            <a:r>
              <a:rPr lang="en-US" altLang="en-US" sz="500" dirty="0" err="1">
                <a:solidFill>
                  <a:schemeClr val="tx1"/>
                </a:solidFill>
              </a:rPr>
              <a:t>x+y</a:t>
            </a:r>
            <a:r>
              <a:rPr lang="en-US" altLang="en-US" sz="500" dirty="0">
                <a:solidFill>
                  <a:schemeClr val="tx1"/>
                </a:solidFill>
              </a:rPr>
              <a:t>), B = f.(x-y), C = abs(</a:t>
            </a:r>
            <a:r>
              <a:rPr lang="en-US" altLang="en-US" sz="500" dirty="0" err="1">
                <a:solidFill>
                  <a:schemeClr val="tx1"/>
                </a:solidFill>
              </a:rPr>
              <a:t>f.x</a:t>
            </a:r>
            <a:r>
              <a:rPr lang="en-US" altLang="en-US" sz="500" dirty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B4:   abs(A+B)&lt;=abs(A)+abs(B) by COMPLEX1:142;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abs(A) in X &amp; abs(B) in X by Lm1;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then abs(A)&lt;=k &amp; abs(B)&lt;=k by A6,SEQ_4:def 4;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then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B5:   abs(A)+abs(B)&lt;=</a:t>
            </a:r>
            <a:r>
              <a:rPr lang="en-US" altLang="en-US" sz="500" dirty="0" err="1">
                <a:solidFill>
                  <a:schemeClr val="tx1"/>
                </a:solidFill>
              </a:rPr>
              <a:t>k+k</a:t>
            </a:r>
            <a:r>
              <a:rPr lang="en-US" altLang="en-US" sz="500" dirty="0">
                <a:solidFill>
                  <a:schemeClr val="tx1"/>
                </a:solidFill>
              </a:rPr>
              <a:t> by XREAL_1:9;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abs(A+B) = abs(2*</a:t>
            </a:r>
            <a:r>
              <a:rPr lang="en-US" altLang="en-US" sz="500" dirty="0" err="1">
                <a:solidFill>
                  <a:schemeClr val="tx1"/>
                </a:solidFill>
              </a:rPr>
              <a:t>f.x</a:t>
            </a:r>
            <a:r>
              <a:rPr lang="en-US" altLang="en-US" sz="500" dirty="0">
                <a:solidFill>
                  <a:schemeClr val="tx1"/>
                </a:solidFill>
              </a:rPr>
              <a:t>*</a:t>
            </a:r>
            <a:r>
              <a:rPr lang="en-US" altLang="en-US" sz="500" dirty="0" err="1">
                <a:solidFill>
                  <a:schemeClr val="tx1"/>
                </a:solidFill>
              </a:rPr>
              <a:t>g.y</a:t>
            </a:r>
            <a:r>
              <a:rPr lang="en-US" altLang="en-US" sz="500" dirty="0">
                <a:solidFill>
                  <a:schemeClr val="tx1"/>
                </a:solidFill>
              </a:rPr>
              <a:t>) by A1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.= abs(2*</a:t>
            </a:r>
            <a:r>
              <a:rPr lang="en-US" altLang="en-US" sz="500" dirty="0" err="1">
                <a:solidFill>
                  <a:schemeClr val="tx1"/>
                </a:solidFill>
              </a:rPr>
              <a:t>f.x</a:t>
            </a:r>
            <a:r>
              <a:rPr lang="en-US" altLang="en-US" sz="500" dirty="0">
                <a:solidFill>
                  <a:schemeClr val="tx1"/>
                </a:solidFill>
              </a:rPr>
              <a:t>)*D by COMPLEX1:151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.= abs(2)*C*D by COMPLEX1:151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.= 2*C*D by </a:t>
            </a:r>
            <a:r>
              <a:rPr lang="en-US" altLang="en-US" sz="500" dirty="0" err="1">
                <a:solidFill>
                  <a:schemeClr val="tx1"/>
                </a:solidFill>
              </a:rPr>
              <a:t>ABSVALUE:def</a:t>
            </a:r>
            <a:r>
              <a:rPr lang="en-US" altLang="en-US" sz="500" dirty="0">
                <a:solidFill>
                  <a:schemeClr val="tx1"/>
                </a:solidFill>
              </a:rPr>
              <a:t> 1;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then 2*(C*D)&lt;=2*k by B4,B5,XREAL_1:2;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then C*D&lt;=k by XREAL_1:70;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then C*D/D&lt;=k/D by A5,XREAL_1:74;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  hence thesis by A5,B3,XCMPLX_1:90;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end;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abs(</a:t>
            </a:r>
            <a:r>
              <a:rPr lang="en-US" altLang="en-US" sz="500" dirty="0" err="1">
                <a:solidFill>
                  <a:schemeClr val="tx1"/>
                </a:solidFill>
              </a:rPr>
              <a:t>f.z</a:t>
            </a:r>
            <a:r>
              <a:rPr lang="en-US" altLang="en-US" sz="500" dirty="0">
                <a:solidFill>
                  <a:schemeClr val="tx1"/>
                </a:solidFill>
              </a:rPr>
              <a:t>) in X by Lm1;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then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B6: abs(</a:t>
            </a:r>
            <a:r>
              <a:rPr lang="en-US" altLang="en-US" sz="500" dirty="0" err="1">
                <a:solidFill>
                  <a:schemeClr val="tx1"/>
                </a:solidFill>
              </a:rPr>
              <a:t>f.z</a:t>
            </a:r>
            <a:r>
              <a:rPr lang="en-US" altLang="en-US" sz="500" dirty="0">
                <a:solidFill>
                  <a:schemeClr val="tx1"/>
                </a:solidFill>
              </a:rPr>
              <a:t>)&lt;=k by A6,SEQ_4:def 4;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0&lt;abs(</a:t>
            </a:r>
            <a:r>
              <a:rPr lang="en-US" altLang="en-US" sz="500" dirty="0" err="1">
                <a:solidFill>
                  <a:schemeClr val="tx1"/>
                </a:solidFill>
              </a:rPr>
              <a:t>f.z</a:t>
            </a:r>
            <a:r>
              <a:rPr lang="en-US" altLang="en-US" sz="500" dirty="0">
                <a:solidFill>
                  <a:schemeClr val="tx1"/>
                </a:solidFill>
              </a:rPr>
              <a:t>) by A2,COMPLEX1:133;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then 0&lt;k by B6,XREAL_1:2;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then k/D&lt;k/1 by A4,XREAL_1:78;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  hence thesis by A9,SEQ_4:62;</a:t>
            </a:r>
          </a:p>
          <a:p>
            <a:pPr>
              <a:lnSpc>
                <a:spcPts val="0"/>
              </a:lnSpc>
              <a:buFontTx/>
              <a:buNone/>
            </a:pPr>
            <a:r>
              <a:rPr lang="en-US" altLang="en-US" sz="500" dirty="0">
                <a:solidFill>
                  <a:schemeClr val="tx1"/>
                </a:solidFill>
              </a:rPr>
              <a:t>  end;</a:t>
            </a:r>
          </a:p>
          <a:p>
            <a:pPr>
              <a:lnSpc>
                <a:spcPts val="0"/>
              </a:lnSpc>
              <a:buFontTx/>
              <a:buNone/>
            </a:pPr>
            <a:endParaRPr lang="en-GB" altLang="en-US" sz="500" dirty="0">
              <a:solidFill>
                <a:schemeClr val="tx1"/>
              </a:solidFill>
            </a:endParaRPr>
          </a:p>
          <a:p>
            <a:pPr>
              <a:lnSpc>
                <a:spcPts val="0"/>
              </a:lnSpc>
            </a:pPr>
            <a:endParaRPr lang="en-GB" alt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3518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300" b="0" dirty="0">
                <a:latin typeface="+mj-lt"/>
              </a:rPr>
              <a:t>Imperative (</a:t>
            </a:r>
            <a:r>
              <a:rPr lang="en-GB" altLang="en-US" sz="3300" b="0" dirty="0" err="1">
                <a:latin typeface="+mj-lt"/>
              </a:rPr>
              <a:t>Hol</a:t>
            </a:r>
            <a:r>
              <a:rPr lang="en-GB" altLang="en-US" sz="3300" b="0" dirty="0">
                <a:latin typeface="+mj-lt"/>
              </a:rPr>
              <a:t>-light)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2822" y="1222773"/>
            <a:ext cx="6171009" cy="26539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let IMO = prove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(`!f g. (!x y. f(x + y) + f(x - y) = &amp;2 * f(x) * g(y)) /\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       ~(!x. f(x) = &amp;0) /\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       (!x. abs(f(x)) &lt;= &amp;1)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       ==&gt; !x. abs(g(x)) &lt;= &amp;1`,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let LL = REAL_ARITH `&amp;1 &lt; k ==&gt; &amp;0 &lt; k` in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REPEAT STRIP_TAC THEN SPEC_TAC(`</a:t>
            </a:r>
            <a:r>
              <a:rPr lang="en-GB" altLang="en-US" sz="1200" b="0" dirty="0" err="1">
                <a:solidFill>
                  <a:schemeClr val="tx1"/>
                </a:solidFill>
              </a:rPr>
              <a:t>x:real</a:t>
            </a:r>
            <a:r>
              <a:rPr lang="en-GB" altLang="en-US" sz="1200" b="0" dirty="0">
                <a:solidFill>
                  <a:schemeClr val="tx1"/>
                </a:solidFill>
              </a:rPr>
              <a:t>`,`</a:t>
            </a:r>
            <a:r>
              <a:rPr lang="en-GB" altLang="en-US" sz="1200" b="0" dirty="0" err="1">
                <a:solidFill>
                  <a:schemeClr val="tx1"/>
                </a:solidFill>
              </a:rPr>
              <a:t>y:real</a:t>
            </a:r>
            <a:r>
              <a:rPr lang="en-GB" altLang="en-US" sz="1200" b="0" dirty="0">
                <a:solidFill>
                  <a:schemeClr val="tx1"/>
                </a:solidFill>
              </a:rPr>
              <a:t>`) THEN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ABBREV_TAC `k = sup (IMAGE (\x. abs(f(x))) (:real))` THEN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MP_TAC(SPEC `IMAGE (\x. abs(f(x))) (:real)` SUP) THEN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ASM_SIMP_TAC[FORALL_IN_IMAGE; EXISTS_IN_IMAGE; IN_UNIV] THEN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ANTS_TAC THENL [ASM SET_TAC[]; STRIP_TAC] THEN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SIMP_TAC[GSYM REAL_NOT_LT; GSYM NOT_EXISTS_THM] THEN STRIP_TAC THEN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FIRST_X_ASSUM(MP_TAC o SPEC `k / abs(g(</a:t>
            </a:r>
            <a:r>
              <a:rPr lang="en-GB" altLang="en-US" sz="1200" b="0" dirty="0" err="1">
                <a:solidFill>
                  <a:schemeClr val="tx1"/>
                </a:solidFill>
              </a:rPr>
              <a:t>y:real</a:t>
            </a:r>
            <a:r>
              <a:rPr lang="en-GB" altLang="en-US" sz="1200" b="0" dirty="0">
                <a:solidFill>
                  <a:schemeClr val="tx1"/>
                </a:solidFill>
              </a:rPr>
              <a:t>))`) THEN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SIMP_TAC[NOT_IMP; NOT_FORALL_THM] THEN CONJ_TAC THENL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 [ASM_MESON_TAC[REAL_LE_RDIV_EQ; REAL_ABS_MUL; LL;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    REAL_ARITH `u + v = &amp;2 * z /\ abs u &lt;= k /\ abs v &lt;= k ==&gt; abs z &lt;= k`];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  ASM_MESON_TAC[REAL_NOT_LE; REAL_LT_LDIV_EQ; REAL_LT_LMUL; REAL_MUL_RID; LL;</a:t>
            </a:r>
          </a:p>
          <a:p>
            <a:pPr>
              <a:lnSpc>
                <a:spcPts val="200"/>
              </a:lnSpc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</a:rPr>
              <a:t>      REAL_ARITH `~(z = &amp;0) /\ abs z &lt;= k ==&gt; &amp;0 &lt; k`]]);;</a:t>
            </a:r>
          </a:p>
          <a:p>
            <a:pPr>
              <a:lnSpc>
                <a:spcPts val="200"/>
              </a:lnSpc>
              <a:buFontTx/>
              <a:buNone/>
            </a:pPr>
            <a:endParaRPr lang="en-GB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2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11510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300" b="0" dirty="0">
                <a:latin typeface="+mj-lt"/>
              </a:rPr>
              <a:t>Structured (ssreflect)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4C4793-0FAD-461B-A747-FF947EB3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8540"/>
            <a:ext cx="6084790" cy="39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macs@MSRC-GONTHI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8283" r="16464" b="32383"/>
          <a:stretch/>
        </p:blipFill>
        <p:spPr>
          <a:xfrm>
            <a:off x="1425923" y="951570"/>
            <a:ext cx="6399378" cy="392789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Size matters</a:t>
            </a:r>
          </a:p>
        </p:txBody>
      </p:sp>
      <p:pic>
        <p:nvPicPr>
          <p:cNvPr id="4" name="Content Placeholder 3" descr="hypermap.hl - flyspeck - The Flyspeck Project - Google Project Hosting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7830" r="2593" b="3023"/>
          <a:stretch/>
        </p:blipFill>
        <p:spPr>
          <a:xfrm>
            <a:off x="1493658" y="1059583"/>
            <a:ext cx="6217574" cy="3456383"/>
          </a:xfrm>
          <a:ln w="28575">
            <a:solidFill>
              <a:srgbClr val="0070C0"/>
            </a:solidFill>
          </a:ln>
        </p:spPr>
      </p:pic>
      <p:sp>
        <p:nvSpPr>
          <p:cNvPr id="5" name="Double Wave 4"/>
          <p:cNvSpPr/>
          <p:nvPr/>
        </p:nvSpPr>
        <p:spPr>
          <a:xfrm>
            <a:off x="1709682" y="2085696"/>
            <a:ext cx="4050450" cy="1080120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600+ lines proof</a:t>
            </a:r>
          </a:p>
          <a:p>
            <a:r>
              <a:rPr lang="en-GB" dirty="0">
                <a:solidFill>
                  <a:schemeClr val="tx1"/>
                </a:solidFill>
              </a:rPr>
              <a:t> 1000+ lines technical lemmas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2357754" y="1869672"/>
            <a:ext cx="3564396" cy="1188132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Mizar: 15 line statement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     200 line proof</a:t>
            </a:r>
          </a:p>
        </p:txBody>
      </p:sp>
      <p:pic>
        <p:nvPicPr>
          <p:cNvPr id="9" name="Picture 8" descr="emacs@MSRC-GONTHI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6682" r="5868" b="5822"/>
          <a:stretch/>
        </p:blipFill>
        <p:spPr>
          <a:xfrm>
            <a:off x="3256158" y="357505"/>
            <a:ext cx="4569143" cy="436340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55676" y="2733768"/>
                <a:ext cx="4698522" cy="151669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135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/>
                        </a:rPr>
                        <m:t>              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1350" i="1">
                              <a:latin typeface="Cambria Math"/>
                            </a:rPr>
                            <m:t>𝐻</m:t>
                          </m:r>
                          <m:r>
                            <a:rPr lang="en-GB" sz="1350" i="1">
                              <a:latin typeface="Cambria Math"/>
                            </a:rPr>
                            <m:t>𝑥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GB" sz="1350" i="1">
                              <a:latin typeface="Cambria Math"/>
                            </a:rPr>
                            <m:t> </m:t>
                          </m:r>
                          <m:phant>
                            <m:phantPr>
                              <m:transp m:val="on"/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m:rPr>
                                  <m:brk m:alnAt="16"/>
                                </m:rPr>
                                <a:rPr lang="en-GB" sz="1350" i="1">
                                  <a:latin typeface="Cambria Math"/>
                                </a:rPr>
                                <m:t>#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GB" sz="1350" i="1">
                                      <a:latin typeface="Cambria Math"/>
                                      <a:ea typeface="Cambria Math"/>
                                    </a:rPr>
                                    <m:t>∩</m:t>
                                  </m:r>
                                  <m:r>
                                    <a:rPr lang="en-GB" sz="1350" i="1">
                                      <a:latin typeface="Cambria Math"/>
                                    </a:rPr>
                                    <m:t>𝐻𝑥</m:t>
                                  </m:r>
                                </m:e>
                              </m:d>
                            </m:e>
                          </m:phant>
                        </m:e>
                      </m:nary>
                      <m:r>
                        <a:rPr lang="en-GB" sz="135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1350" i="1">
                              <a:latin typeface="Cambria Math"/>
                            </a:rPr>
                            <m:t>𝐻</m:t>
                          </m:r>
                          <m:r>
                            <a:rPr lang="en-GB" sz="1350" i="1">
                              <a:latin typeface="Cambria Math"/>
                            </a:rPr>
                            <m:t>𝑥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GB" sz="1350" i="1">
                              <a:latin typeface="Cambria Math"/>
                            </a:rPr>
                            <m:t> </m:t>
                          </m:r>
                          <m:phant>
                            <m:phantPr>
                              <m:transp m:val="on"/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m:rPr>
                                  <m:brk m:alnAt="16"/>
                                </m:rPr>
                                <a:rPr lang="en-GB" sz="1350" i="1">
                                  <a:latin typeface="Cambria Math"/>
                                </a:rPr>
                                <m:t>#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GB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50" i="1">
                                          <a:latin typeface="Cambria Math"/>
                                        </a:rPr>
                                        <m:t>𝐺</m:t>
                                      </m:r>
                                      <m:r>
                                        <a:rPr lang="en-GB" sz="1350" i="1">
                                          <a:latin typeface="Cambria Math"/>
                                          <a:ea typeface="Cambria Math"/>
                                        </a:rPr>
                                        <m:t>∩</m:t>
                                      </m:r>
                                      <m:r>
                                        <a:rPr lang="en-GB" sz="1350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GB" sz="135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phant>
                        </m:e>
                      </m:nary>
                    </m:oMath>
                  </m:oMathPara>
                </a14:m>
                <a:endParaRPr lang="en-GB" sz="135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/>
                          <a:ea typeface="Cambria Math"/>
                        </a:rPr>
                        <m:t>        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1350" i="1">
                              <a:latin typeface="Cambria Math"/>
                            </a:rPr>
                            <m:t>𝐻</m:t>
                          </m:r>
                          <m:r>
                            <a:rPr lang="en-GB" sz="1350" i="1">
                              <a:latin typeface="Cambria Math"/>
                            </a:rPr>
                            <m:t>𝑥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GB" sz="1350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GB" sz="1350" i="1">
                              <a:latin typeface="Cambria Math"/>
                            </a:rPr>
                            <m:t> </m:t>
                          </m:r>
                          <m:phant>
                            <m:phantPr>
                              <m:transp m:val="on"/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m:rPr>
                                  <m:brk m:alnAt="16"/>
                                </m:rPr>
                                <a:rPr lang="en-GB" sz="1350" i="1">
                                  <a:latin typeface="Cambria Math"/>
                                </a:rPr>
                                <m:t>#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GB" sz="1350" i="1">
                                      <a:latin typeface="Cambria Math"/>
                                      <a:ea typeface="Cambria Math"/>
                                    </a:rPr>
                                    <m:t>∩</m:t>
                                  </m:r>
                                  <m:r>
                                    <a:rPr lang="en-GB" sz="135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phant>
                        </m:e>
                      </m:nary>
                      <m:r>
                        <a:rPr lang="en-GB" sz="1350" i="1">
                          <a:latin typeface="Cambria Math"/>
                        </a:rPr>
                        <m:t>=#|</m:t>
                      </m:r>
                      <m:r>
                        <a:rPr lang="en-GB" sz="1350" i="1">
                          <a:latin typeface="Cambria Math"/>
                        </a:rPr>
                        <m:t>𝐺</m:t>
                      </m:r>
                      <m:r>
                        <a:rPr lang="en-GB" sz="1350" i="1">
                          <a:latin typeface="Cambria Math"/>
                        </a:rPr>
                        <m:t>:</m:t>
                      </m:r>
                      <m:r>
                        <a:rPr lang="en-GB" sz="1350" i="1">
                          <a:latin typeface="Cambria Math"/>
                        </a:rPr>
                        <m:t>𝐻</m:t>
                      </m:r>
                      <m:r>
                        <a:rPr lang="en-GB" sz="1350" i="1">
                          <a:latin typeface="Cambria Math"/>
                        </a:rPr>
                        <m:t>|∙#|</m:t>
                      </m:r>
                      <m:r>
                        <a:rPr lang="en-GB" sz="1350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GB" sz="1350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GB" sz="1350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GB" sz="1350" i="1"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en-GB" sz="1350" dirty="0"/>
              </a:p>
              <a:p>
                <a:endParaRPr lang="en-GB" sz="135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76" y="2733768"/>
                <a:ext cx="4698522" cy="1516697"/>
              </a:xfrm>
              <a:prstGeom prst="rect">
                <a:avLst/>
              </a:prstGeom>
              <a:blipFill>
                <a:blip r:embed="rId6"/>
                <a:stretch>
                  <a:fillRect t="-31890" b="-49606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loud Callout 13"/>
          <p:cNvSpPr/>
          <p:nvPr/>
        </p:nvSpPr>
        <p:spPr>
          <a:xfrm>
            <a:off x="1277634" y="841862"/>
            <a:ext cx="1633910" cy="648072"/>
          </a:xfrm>
          <a:prstGeom prst="cloudCallout">
            <a:avLst>
              <a:gd name="adj1" fmla="val 74655"/>
              <a:gd name="adj2" fmla="val -2480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117 lines</a:t>
            </a:r>
          </a:p>
        </p:txBody>
      </p:sp>
    </p:spTree>
    <p:extLst>
      <p:ext uri="{BB962C8B-B14F-4D97-AF65-F5344CB8AC3E}">
        <p14:creationId xmlns:p14="http://schemas.microsoft.com/office/powerpoint/2010/main" val="36952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B19E4E9-FAA6-4789-B66C-44B2789D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5" y="744565"/>
            <a:ext cx="8224217" cy="4529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xfrm>
            <a:off x="539552" y="300086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300" b="0" dirty="0">
                <a:latin typeface="+mj-lt"/>
              </a:rPr>
              <a:t>Organising large proofs</a:t>
            </a:r>
            <a:endParaRPr lang="en-US" altLang="en-US" sz="3300" b="0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79169" y="1285875"/>
            <a:ext cx="3221831" cy="35433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have </a:t>
            </a:r>
            <a:r>
              <a:rPr lang="en-US" sz="600" kern="0" dirty="0" err="1">
                <a:latin typeface="Comic Sans MS" pitchFamily="66" charset="0"/>
              </a:rPr>
              <a:t>abelE</a:t>
            </a:r>
            <a:r>
              <a:rPr lang="en-US" sz="600" kern="0" dirty="0">
                <a:latin typeface="Comic Sans MS" pitchFamily="66" charset="0"/>
              </a:rPr>
              <a:t>: </a:t>
            </a:r>
            <a:r>
              <a:rPr lang="en-US" sz="600" kern="0" dirty="0" err="1">
                <a:latin typeface="Comic Sans MS" pitchFamily="66" charset="0"/>
              </a:rPr>
              <a:t>p.-abelem</a:t>
            </a:r>
            <a:r>
              <a:rPr lang="en-US" sz="600" kern="0" dirty="0">
                <a:latin typeface="Comic Sans MS" pitchFamily="66" charset="0"/>
              </a:rPr>
              <a:t> E.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by rewrite -</a:t>
            </a:r>
            <a:r>
              <a:rPr lang="en-US" sz="600" kern="0" dirty="0" err="1">
                <a:latin typeface="Comic Sans MS" pitchFamily="66" charset="0"/>
              </a:rPr>
              <a:t>is_abelem_pgroup</a:t>
            </a:r>
            <a:r>
              <a:rPr lang="en-US" sz="600" kern="0" dirty="0">
                <a:latin typeface="Comic Sans MS" pitchFamily="66" charset="0"/>
              </a:rPr>
              <a:t> //; case: (</a:t>
            </a:r>
            <a:r>
              <a:rPr lang="en-US" sz="600" kern="0" dirty="0" err="1">
                <a:latin typeface="Comic Sans MS" pitchFamily="66" charset="0"/>
              </a:rPr>
              <a:t>minnormal_solvable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minE_EG</a:t>
            </a:r>
            <a:r>
              <a:rPr lang="en-US" sz="600" kern="0" dirty="0">
                <a:latin typeface="Comic Sans MS" pitchFamily="66" charset="0"/>
              </a:rPr>
              <a:t> _ </a:t>
            </a:r>
            <a:r>
              <a:rPr lang="en-US" sz="600" kern="0" dirty="0" err="1">
                <a:latin typeface="Comic Sans MS" pitchFamily="66" charset="0"/>
              </a:rPr>
              <a:t>solE</a:t>
            </a:r>
            <a:r>
              <a:rPr lang="en-US" sz="600" kern="0" dirty="0">
                <a:latin typeface="Comic Sans MS" pitchFamily="66" charset="0"/>
              </a:rPr>
              <a:t>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have </a:t>
            </a:r>
            <a:r>
              <a:rPr lang="en-US" sz="600" kern="0" dirty="0" err="1">
                <a:latin typeface="Comic Sans MS" pitchFamily="66" charset="0"/>
              </a:rPr>
              <a:t>cEE</a:t>
            </a:r>
            <a:r>
              <a:rPr lang="en-US" sz="600" kern="0" dirty="0">
                <a:latin typeface="Comic Sans MS" pitchFamily="66" charset="0"/>
              </a:rPr>
              <a:t>: </a:t>
            </a:r>
            <a:r>
              <a:rPr lang="en-US" sz="600" kern="0" dirty="0" err="1">
                <a:latin typeface="Comic Sans MS" pitchFamily="66" charset="0"/>
              </a:rPr>
              <a:t>abelian</a:t>
            </a:r>
            <a:r>
              <a:rPr lang="en-US" sz="600" kern="0" dirty="0">
                <a:latin typeface="Comic Sans MS" pitchFamily="66" charset="0"/>
              </a:rPr>
              <a:t> E by case/and3P: </a:t>
            </a:r>
            <a:r>
              <a:rPr lang="en-US" sz="600" kern="0" dirty="0" err="1">
                <a:latin typeface="Comic Sans MS" pitchFamily="66" charset="0"/>
              </a:rPr>
              <a:t>abelE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have{</a:t>
            </a:r>
            <a:r>
              <a:rPr lang="en-US" sz="600" kern="0" dirty="0" err="1">
                <a:latin typeface="Comic Sans MS" pitchFamily="66" charset="0"/>
              </a:rPr>
              <a:t>minE_EG</a:t>
            </a:r>
            <a:r>
              <a:rPr lang="en-US" sz="600" kern="0" dirty="0">
                <a:latin typeface="Comic Sans MS" pitchFamily="66" charset="0"/>
              </a:rPr>
              <a:t>} </a:t>
            </a:r>
            <a:r>
              <a:rPr lang="en-US" sz="600" kern="0" dirty="0" err="1">
                <a:latin typeface="Comic Sans MS" pitchFamily="66" charset="0"/>
              </a:rPr>
              <a:t>minE</a:t>
            </a:r>
            <a:r>
              <a:rPr lang="en-US" sz="600" kern="0" dirty="0">
                <a:latin typeface="Comic Sans MS" pitchFamily="66" charset="0"/>
              </a:rPr>
              <a:t>: </a:t>
            </a:r>
            <a:r>
              <a:rPr lang="en-US" sz="600" kern="0" dirty="0" err="1">
                <a:latin typeface="Comic Sans MS" pitchFamily="66" charset="0"/>
              </a:rPr>
              <a:t>minnormal</a:t>
            </a:r>
            <a:r>
              <a:rPr lang="en-US" sz="600" kern="0" dirty="0">
                <a:latin typeface="Comic Sans MS" pitchFamily="66" charset="0"/>
              </a:rPr>
              <a:t> E G.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case/</a:t>
            </a:r>
            <a:r>
              <a:rPr lang="en-US" sz="600" kern="0" dirty="0" err="1">
                <a:latin typeface="Comic Sans MS" pitchFamily="66" charset="0"/>
              </a:rPr>
              <a:t>mingroupP</a:t>
            </a:r>
            <a:r>
              <a:rPr lang="en-US" sz="600" kern="0" dirty="0">
                <a:latin typeface="Comic Sans MS" pitchFamily="66" charset="0"/>
              </a:rPr>
              <a:t>: </a:t>
            </a:r>
            <a:r>
              <a:rPr lang="en-US" sz="600" kern="0" dirty="0" err="1">
                <a:latin typeface="Comic Sans MS" pitchFamily="66" charset="0"/>
              </a:rPr>
              <a:t>minE_EG</a:t>
            </a:r>
            <a:r>
              <a:rPr lang="en-US" sz="600" kern="0" dirty="0">
                <a:latin typeface="Comic Sans MS" pitchFamily="66" charset="0"/>
              </a:rPr>
              <a:t> =&gt; _ </a:t>
            </a:r>
            <a:r>
              <a:rPr lang="en-US" sz="600" kern="0" dirty="0" err="1">
                <a:latin typeface="Comic Sans MS" pitchFamily="66" charset="0"/>
              </a:rPr>
              <a:t>minE</a:t>
            </a:r>
            <a:r>
              <a:rPr lang="en-US" sz="600" kern="0" dirty="0">
                <a:latin typeface="Comic Sans MS" pitchFamily="66" charset="0"/>
              </a:rPr>
              <a:t>; apply/</a:t>
            </a:r>
            <a:r>
              <a:rPr lang="en-US" sz="600" kern="0" dirty="0" err="1">
                <a:latin typeface="Comic Sans MS" pitchFamily="66" charset="0"/>
              </a:rPr>
              <a:t>mingroupP</a:t>
            </a:r>
            <a:r>
              <a:rPr lang="en-US" sz="600" kern="0" dirty="0">
                <a:latin typeface="Comic Sans MS" pitchFamily="66" charset="0"/>
              </a:rPr>
              <a:t>; rewrite </a:t>
            </a:r>
            <a:r>
              <a:rPr lang="en-US" sz="600" kern="0" dirty="0" err="1">
                <a:latin typeface="Comic Sans MS" pitchFamily="66" charset="0"/>
              </a:rPr>
              <a:t>ntE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split=&gt; // D </a:t>
            </a:r>
            <a:r>
              <a:rPr lang="en-US" sz="600" kern="0" dirty="0" err="1">
                <a:latin typeface="Comic Sans MS" pitchFamily="66" charset="0"/>
              </a:rPr>
              <a:t>ntD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sDE</a:t>
            </a:r>
            <a:r>
              <a:rPr lang="en-US" sz="600" kern="0" dirty="0">
                <a:latin typeface="Comic Sans MS" pitchFamily="66" charset="0"/>
              </a:rPr>
              <a:t>; apply: </a:t>
            </a:r>
            <a:r>
              <a:rPr lang="en-US" sz="600" kern="0" dirty="0" err="1">
                <a:latin typeface="Comic Sans MS" pitchFamily="66" charset="0"/>
              </a:rPr>
              <a:t>minE</a:t>
            </a:r>
            <a:r>
              <a:rPr lang="en-US" sz="600" kern="0" dirty="0">
                <a:latin typeface="Comic Sans MS" pitchFamily="66" charset="0"/>
              </a:rPr>
              <a:t> =&gt; //; rewrite </a:t>
            </a:r>
            <a:r>
              <a:rPr lang="en-US" sz="600" kern="0" dirty="0" err="1">
                <a:latin typeface="Comic Sans MS" pitchFamily="66" charset="0"/>
              </a:rPr>
              <a:t>join_subG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cents_norm</a:t>
            </a:r>
            <a:r>
              <a:rPr lang="en-US" sz="600" kern="0" dirty="0">
                <a:latin typeface="Comic Sans MS" pitchFamily="66" charset="0"/>
              </a:rPr>
              <a:t> //.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by rewrite </a:t>
            </a:r>
            <a:r>
              <a:rPr lang="en-US" sz="600" kern="0" dirty="0" err="1">
                <a:latin typeface="Comic Sans MS" pitchFamily="66" charset="0"/>
              </a:rPr>
              <a:t>centsC</a:t>
            </a:r>
            <a:r>
              <a:rPr lang="en-US" sz="600" kern="0" dirty="0">
                <a:latin typeface="Comic Sans MS" pitchFamily="66" charset="0"/>
              </a:rPr>
              <a:t> (</a:t>
            </a:r>
            <a:r>
              <a:rPr lang="en-US" sz="600" kern="0" dirty="0" err="1">
                <a:latin typeface="Comic Sans MS" pitchFamily="66" charset="0"/>
              </a:rPr>
              <a:t>subset_trans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sDE</a:t>
            </a:r>
            <a:r>
              <a:rPr lang="en-US" sz="600" kern="0" dirty="0">
                <a:latin typeface="Comic Sans MS" pitchFamily="66" charset="0"/>
              </a:rPr>
              <a:t>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have </a:t>
            </a:r>
            <a:r>
              <a:rPr lang="en-US" sz="600" kern="0" dirty="0" err="1">
                <a:latin typeface="Comic Sans MS" pitchFamily="66" charset="0"/>
              </a:rPr>
              <a:t>nCG</a:t>
            </a:r>
            <a:r>
              <a:rPr lang="en-US" sz="600" kern="0" dirty="0">
                <a:latin typeface="Comic Sans MS" pitchFamily="66" charset="0"/>
              </a:rPr>
              <a:t>: G \subset 'N('C_G(E)) by rewrite </a:t>
            </a:r>
            <a:r>
              <a:rPr lang="en-US" sz="600" kern="0" dirty="0" err="1">
                <a:latin typeface="Comic Sans MS" pitchFamily="66" charset="0"/>
              </a:rPr>
              <a:t>normsI</a:t>
            </a:r>
            <a:r>
              <a:rPr lang="en-US" sz="600" kern="0" dirty="0">
                <a:latin typeface="Comic Sans MS" pitchFamily="66" charset="0"/>
              </a:rPr>
              <a:t> ?</a:t>
            </a:r>
            <a:r>
              <a:rPr lang="en-US" sz="600" kern="0" dirty="0" err="1">
                <a:latin typeface="Comic Sans MS" pitchFamily="66" charset="0"/>
              </a:rPr>
              <a:t>normG</a:t>
            </a:r>
            <a:r>
              <a:rPr lang="en-US" sz="600" kern="0" dirty="0">
                <a:latin typeface="Comic Sans MS" pitchFamily="66" charset="0"/>
              </a:rPr>
              <a:t> ?</a:t>
            </a:r>
            <a:r>
              <a:rPr lang="en-US" sz="600" kern="0" dirty="0" err="1">
                <a:latin typeface="Comic Sans MS" pitchFamily="66" charset="0"/>
              </a:rPr>
              <a:t>norms_cent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suffices{</a:t>
            </a:r>
            <a:r>
              <a:rPr lang="en-US" sz="600" kern="0" dirty="0" err="1">
                <a:latin typeface="Comic Sans MS" pitchFamily="66" charset="0"/>
              </a:rPr>
              <a:t>p'Gc</a:t>
            </a:r>
            <a:r>
              <a:rPr lang="en-US" sz="600" kern="0" dirty="0">
                <a:latin typeface="Comic Sans MS" pitchFamily="66" charset="0"/>
              </a:rPr>
              <a:t>} </a:t>
            </a:r>
            <a:r>
              <a:rPr lang="en-US" sz="600" kern="0" dirty="0" err="1">
                <a:latin typeface="Comic Sans MS" pitchFamily="66" charset="0"/>
              </a:rPr>
              <a:t>pG'c</a:t>
            </a:r>
            <a:r>
              <a:rPr lang="en-US" sz="600" kern="0" dirty="0">
                <a:latin typeface="Comic Sans MS" pitchFamily="66" charset="0"/>
              </a:rPr>
              <a:t>: p.-group (G / 'C_G(E))^`(1).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have [Pc </a:t>
            </a:r>
            <a:r>
              <a:rPr lang="en-US" sz="600" kern="0" dirty="0" err="1">
                <a:latin typeface="Comic Sans MS" pitchFamily="66" charset="0"/>
              </a:rPr>
              <a:t>sylPc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sGc'Pc</a:t>
            </a:r>
            <a:r>
              <a:rPr lang="en-US" sz="600" kern="0" dirty="0">
                <a:latin typeface="Comic Sans MS" pitchFamily="66" charset="0"/>
              </a:rPr>
              <a:t>]:= </a:t>
            </a:r>
            <a:r>
              <a:rPr lang="en-US" sz="600" kern="0" dirty="0" err="1">
                <a:latin typeface="Comic Sans MS" pitchFamily="66" charset="0"/>
              </a:rPr>
              <a:t>Sylow_superset</a:t>
            </a:r>
            <a:r>
              <a:rPr lang="en-US" sz="600" kern="0" dirty="0">
                <a:latin typeface="Comic Sans MS" pitchFamily="66" charset="0"/>
              </a:rPr>
              <a:t> (</a:t>
            </a:r>
            <a:r>
              <a:rPr lang="en-US" sz="600" kern="0" dirty="0" err="1">
                <a:latin typeface="Comic Sans MS" pitchFamily="66" charset="0"/>
              </a:rPr>
              <a:t>der_subS</a:t>
            </a:r>
            <a:r>
              <a:rPr lang="en-US" sz="600" kern="0" dirty="0">
                <a:latin typeface="Comic Sans MS" pitchFamily="66" charset="0"/>
              </a:rPr>
              <a:t> _ _) </a:t>
            </a:r>
            <a:r>
              <a:rPr lang="en-US" sz="600" kern="0" dirty="0" err="1">
                <a:latin typeface="Comic Sans MS" pitchFamily="66" charset="0"/>
              </a:rPr>
              <a:t>pG'c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have </a:t>
            </a:r>
            <a:r>
              <a:rPr lang="en-US" sz="600" kern="0" dirty="0" err="1">
                <a:latin typeface="Comic Sans MS" pitchFamily="66" charset="0"/>
              </a:rPr>
              <a:t>nsPc</a:t>
            </a:r>
            <a:r>
              <a:rPr lang="en-US" sz="600" kern="0" dirty="0">
                <a:latin typeface="Comic Sans MS" pitchFamily="66" charset="0"/>
              </a:rPr>
              <a:t>: Pc &lt;| G / 'C_G(E) by rewrite sub_der1_normal ?(</a:t>
            </a:r>
            <a:r>
              <a:rPr lang="en-US" sz="600" kern="0" dirty="0" err="1">
                <a:latin typeface="Comic Sans MS" pitchFamily="66" charset="0"/>
              </a:rPr>
              <a:t>pHall_sub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sylPc</a:t>
            </a:r>
            <a:r>
              <a:rPr lang="en-US" sz="600" kern="0" dirty="0">
                <a:latin typeface="Comic Sans MS" pitchFamily="66" charset="0"/>
              </a:rPr>
              <a:t>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case/</a:t>
            </a:r>
            <a:r>
              <a:rPr lang="en-US" sz="600" kern="0" dirty="0" err="1">
                <a:latin typeface="Comic Sans MS" pitchFamily="66" charset="0"/>
              </a:rPr>
              <a:t>negP</a:t>
            </a:r>
            <a:r>
              <a:rPr lang="en-US" sz="600" kern="0" dirty="0">
                <a:latin typeface="Comic Sans MS" pitchFamily="66" charset="0"/>
              </a:rPr>
              <a:t>: </a:t>
            </a:r>
            <a:r>
              <a:rPr lang="en-US" sz="600" kern="0" dirty="0" err="1">
                <a:latin typeface="Comic Sans MS" pitchFamily="66" charset="0"/>
              </a:rPr>
              <a:t>p'Gc</a:t>
            </a:r>
            <a:r>
              <a:rPr lang="en-US" sz="600" kern="0" dirty="0">
                <a:latin typeface="Comic Sans MS" pitchFamily="66" charset="0"/>
              </a:rPr>
              <a:t>; rewrite /</a:t>
            </a:r>
            <a:r>
              <a:rPr lang="en-US" sz="600" kern="0" dirty="0" err="1">
                <a:latin typeface="Comic Sans MS" pitchFamily="66" charset="0"/>
              </a:rPr>
              <a:t>pgroup</a:t>
            </a:r>
            <a:r>
              <a:rPr lang="en-US" sz="600" kern="0" dirty="0">
                <a:latin typeface="Comic Sans MS" pitchFamily="66" charset="0"/>
              </a:rPr>
              <a:t> -(</a:t>
            </a:r>
            <a:r>
              <a:rPr lang="en-US" sz="600" kern="0" dirty="0" err="1">
                <a:latin typeface="Comic Sans MS" pitchFamily="66" charset="0"/>
              </a:rPr>
              <a:t>card_isog</a:t>
            </a:r>
            <a:r>
              <a:rPr lang="en-US" sz="600" kern="0" dirty="0">
                <a:latin typeface="Comic Sans MS" pitchFamily="66" charset="0"/>
              </a:rPr>
              <a:t> (</a:t>
            </a:r>
            <a:r>
              <a:rPr lang="en-US" sz="600" kern="0" dirty="0" err="1">
                <a:latin typeface="Comic Sans MS" pitchFamily="66" charset="0"/>
              </a:rPr>
              <a:t>second_isog</a:t>
            </a:r>
            <a:r>
              <a:rPr lang="en-US" sz="600" kern="0" dirty="0">
                <a:latin typeface="Comic Sans MS" pitchFamily="66" charset="0"/>
              </a:rPr>
              <a:t> _)) ?</a:t>
            </a:r>
            <a:r>
              <a:rPr lang="en-US" sz="600" kern="0" dirty="0" err="1">
                <a:latin typeface="Comic Sans MS" pitchFamily="66" charset="0"/>
              </a:rPr>
              <a:t>norms_cent</a:t>
            </a:r>
            <a:r>
              <a:rPr lang="en-US" sz="600" kern="0" dirty="0">
                <a:latin typeface="Comic Sans MS" pitchFamily="66" charset="0"/>
              </a:rPr>
              <a:t> //.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</a:t>
            </a:r>
            <a:r>
              <a:rPr lang="en-US" sz="600" kern="0" dirty="0" err="1">
                <a:latin typeface="Comic Sans MS" pitchFamily="66" charset="0"/>
              </a:rPr>
              <a:t>setIC</a:t>
            </a:r>
            <a:r>
              <a:rPr lang="en-US" sz="600" kern="0" dirty="0">
                <a:latin typeface="Comic Sans MS" pitchFamily="66" charset="0"/>
              </a:rPr>
              <a:t>; apply: </a:t>
            </a:r>
            <a:r>
              <a:rPr lang="en-US" sz="600" kern="0" dirty="0" err="1">
                <a:latin typeface="Comic Sans MS" pitchFamily="66" charset="0"/>
              </a:rPr>
              <a:t>pgroupS</a:t>
            </a:r>
            <a:r>
              <a:rPr lang="en-US" sz="600" kern="0" dirty="0">
                <a:latin typeface="Comic Sans MS" pitchFamily="66" charset="0"/>
              </a:rPr>
              <a:t> (</a:t>
            </a:r>
            <a:r>
              <a:rPr lang="en-US" sz="600" kern="0" dirty="0" err="1">
                <a:latin typeface="Comic Sans MS" pitchFamily="66" charset="0"/>
              </a:rPr>
              <a:t>pHall_pgroup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sylPc</a:t>
            </a:r>
            <a:r>
              <a:rPr lang="en-US" sz="600" kern="0" dirty="0">
                <a:latin typeface="Comic Sans MS" pitchFamily="66" charset="0"/>
              </a:rPr>
              <a:t>) =&gt; /=.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</a:t>
            </a:r>
            <a:r>
              <a:rPr lang="en-US" sz="600" kern="0" dirty="0" err="1">
                <a:latin typeface="Comic Sans MS" pitchFamily="66" charset="0"/>
              </a:rPr>
              <a:t>sub_quotient_pre</a:t>
            </a:r>
            <a:r>
              <a:rPr lang="en-US" sz="600" kern="0" dirty="0">
                <a:latin typeface="Comic Sans MS" pitchFamily="66" charset="0"/>
              </a:rPr>
              <a:t> // </a:t>
            </a:r>
            <a:r>
              <a:rPr lang="en-US" sz="600" kern="0" dirty="0" err="1">
                <a:latin typeface="Comic Sans MS" pitchFamily="66" charset="0"/>
              </a:rPr>
              <a:t>join_subG</a:t>
            </a:r>
            <a:r>
              <a:rPr lang="en-US" sz="600" kern="0" dirty="0">
                <a:latin typeface="Comic Sans MS" pitchFamily="66" charset="0"/>
              </a:rPr>
              <a:t> !sub1set !(</a:t>
            </a:r>
            <a:r>
              <a:rPr lang="en-US" sz="600" kern="0" dirty="0" err="1">
                <a:latin typeface="Comic Sans MS" pitchFamily="66" charset="0"/>
              </a:rPr>
              <a:t>subsetP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nCG</a:t>
            </a:r>
            <a:r>
              <a:rPr lang="en-US" sz="600" kern="0" dirty="0">
                <a:latin typeface="Comic Sans MS" pitchFamily="66" charset="0"/>
              </a:rPr>
              <a:t>, </a:t>
            </a:r>
            <a:r>
              <a:rPr lang="en-US" sz="600" kern="0" dirty="0" err="1">
                <a:latin typeface="Comic Sans MS" pitchFamily="66" charset="0"/>
              </a:rPr>
              <a:t>inE</a:t>
            </a:r>
            <a:r>
              <a:rPr lang="en-US" sz="600" kern="0" dirty="0">
                <a:latin typeface="Comic Sans MS" pitchFamily="66" charset="0"/>
              </a:rPr>
              <a:t>) //=.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by rewrite !(</a:t>
            </a:r>
            <a:r>
              <a:rPr lang="en-US" sz="600" kern="0" dirty="0" err="1">
                <a:latin typeface="Comic Sans MS" pitchFamily="66" charset="0"/>
              </a:rPr>
              <a:t>mem_normal_Hall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sylPc</a:t>
            </a:r>
            <a:r>
              <a:rPr lang="en-US" sz="600" kern="0" dirty="0">
                <a:latin typeface="Comic Sans MS" pitchFamily="66" charset="0"/>
              </a:rPr>
              <a:t>) ?</a:t>
            </a:r>
            <a:r>
              <a:rPr lang="en-US" sz="600" kern="0" dirty="0" err="1">
                <a:latin typeface="Comic Sans MS" pitchFamily="66" charset="0"/>
              </a:rPr>
              <a:t>mem_quotient</a:t>
            </a:r>
            <a:r>
              <a:rPr lang="en-US" sz="600" kern="0" dirty="0">
                <a:latin typeface="Comic Sans MS" pitchFamily="66" charset="0"/>
              </a:rPr>
              <a:t> ?</a:t>
            </a:r>
            <a:r>
              <a:rPr lang="en-US" sz="600" kern="0" dirty="0" err="1">
                <a:latin typeface="Comic Sans MS" pitchFamily="66" charset="0"/>
              </a:rPr>
              <a:t>morph_p_elt</a:t>
            </a:r>
            <a:r>
              <a:rPr lang="en-US" sz="600" kern="0" dirty="0">
                <a:latin typeface="Comic Sans MS" pitchFamily="66" charset="0"/>
              </a:rPr>
              <a:t> ?(</a:t>
            </a:r>
            <a:r>
              <a:rPr lang="en-US" sz="600" kern="0" dirty="0" err="1">
                <a:latin typeface="Comic Sans MS" pitchFamily="66" charset="0"/>
              </a:rPr>
              <a:t>subsetP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nCG</a:t>
            </a:r>
            <a:r>
              <a:rPr lang="en-US" sz="600" kern="0" dirty="0">
                <a:latin typeface="Comic Sans MS" pitchFamily="66" charset="0"/>
              </a:rPr>
              <a:t>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have </a:t>
            </a:r>
            <a:r>
              <a:rPr lang="en-US" sz="600" kern="0" dirty="0" err="1">
                <a:latin typeface="Comic Sans MS" pitchFamily="66" charset="0"/>
              </a:rPr>
              <a:t>defC</a:t>
            </a:r>
            <a:r>
              <a:rPr lang="en-US" sz="600" kern="0" dirty="0">
                <a:latin typeface="Comic Sans MS" pitchFamily="66" charset="0"/>
              </a:rPr>
              <a:t> := </a:t>
            </a:r>
            <a:r>
              <a:rPr lang="en-US" sz="600" kern="0" dirty="0" err="1">
                <a:latin typeface="Comic Sans MS" pitchFamily="66" charset="0"/>
              </a:rPr>
              <a:t>rker_abelem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abelE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ntE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nEG</a:t>
            </a:r>
            <a:r>
              <a:rPr lang="en-US" sz="600" kern="0" dirty="0">
                <a:latin typeface="Comic Sans MS" pitchFamily="66" charset="0"/>
              </a:rPr>
              <a:t>; rewrite /= -/G in </a:t>
            </a:r>
            <a:r>
              <a:rPr lang="en-US" sz="600" kern="0" dirty="0" err="1">
                <a:latin typeface="Comic Sans MS" pitchFamily="66" charset="0"/>
              </a:rPr>
              <a:t>defC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set 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 := </a:t>
            </a:r>
            <a:r>
              <a:rPr lang="en-US" sz="600" kern="0" dirty="0" err="1">
                <a:latin typeface="Comic Sans MS" pitchFamily="66" charset="0"/>
              </a:rPr>
              <a:t>abelem_repr</a:t>
            </a:r>
            <a:r>
              <a:rPr lang="en-US" sz="600" kern="0" dirty="0">
                <a:latin typeface="Comic Sans MS" pitchFamily="66" charset="0"/>
              </a:rPr>
              <a:t> _ _ _ in </a:t>
            </a:r>
            <a:r>
              <a:rPr lang="en-US" sz="600" kern="0" dirty="0" err="1">
                <a:latin typeface="Comic Sans MS" pitchFamily="66" charset="0"/>
              </a:rPr>
              <a:t>defC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case </a:t>
            </a:r>
            <a:r>
              <a:rPr lang="en-US" sz="600" kern="0" dirty="0" err="1">
                <a:latin typeface="Comic Sans MS" pitchFamily="66" charset="0"/>
              </a:rPr>
              <a:t>ncxy</a:t>
            </a:r>
            <a:r>
              <a:rPr lang="en-US" sz="600" kern="0" dirty="0">
                <a:latin typeface="Comic Sans MS" pitchFamily="66" charset="0"/>
              </a:rPr>
              <a:t>: (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 x *m 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 y == 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 y *m 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 x).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have </a:t>
            </a:r>
            <a:r>
              <a:rPr lang="en-US" sz="600" kern="0" dirty="0" err="1">
                <a:latin typeface="Comic Sans MS" pitchFamily="66" charset="0"/>
              </a:rPr>
              <a:t>Cxy</a:t>
            </a:r>
            <a:r>
              <a:rPr lang="en-US" sz="600" kern="0" dirty="0">
                <a:latin typeface="Comic Sans MS" pitchFamily="66" charset="0"/>
              </a:rPr>
              <a:t>: [~ x, y] \in 'C_G(E).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  rewrite -</a:t>
            </a:r>
            <a:r>
              <a:rPr lang="en-US" sz="600" kern="0" dirty="0" err="1">
                <a:latin typeface="Comic Sans MS" pitchFamily="66" charset="0"/>
              </a:rPr>
              <a:t>defC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inE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groupR</a:t>
            </a:r>
            <a:r>
              <a:rPr lang="en-US" sz="600" kern="0" dirty="0">
                <a:latin typeface="Comic Sans MS" pitchFamily="66" charset="0"/>
              </a:rPr>
              <a:t> //= !</a:t>
            </a:r>
            <a:r>
              <a:rPr lang="en-US" sz="600" kern="0" dirty="0" err="1">
                <a:latin typeface="Comic Sans MS" pitchFamily="66" charset="0"/>
              </a:rPr>
              <a:t>repr_mxM</a:t>
            </a:r>
            <a:r>
              <a:rPr lang="en-US" sz="600" kern="0" dirty="0">
                <a:latin typeface="Comic Sans MS" pitchFamily="66" charset="0"/>
              </a:rPr>
              <a:t> ?</a:t>
            </a:r>
            <a:r>
              <a:rPr lang="en-US" sz="600" kern="0" dirty="0" err="1">
                <a:latin typeface="Comic Sans MS" pitchFamily="66" charset="0"/>
              </a:rPr>
              <a:t>groupM</a:t>
            </a:r>
            <a:r>
              <a:rPr lang="en-US" sz="600" kern="0" dirty="0">
                <a:latin typeface="Comic Sans MS" pitchFamily="66" charset="0"/>
              </a:rPr>
              <a:t> ?</a:t>
            </a:r>
            <a:r>
              <a:rPr lang="en-US" sz="600" kern="0" dirty="0" err="1">
                <a:latin typeface="Comic Sans MS" pitchFamily="66" charset="0"/>
              </a:rPr>
              <a:t>groupV</a:t>
            </a:r>
            <a:r>
              <a:rPr lang="en-US" sz="600" kern="0" dirty="0">
                <a:latin typeface="Comic Sans MS" pitchFamily="66" charset="0"/>
              </a:rPr>
              <a:t> // mul1mx -/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  by rewrite (</a:t>
            </a:r>
            <a:r>
              <a:rPr lang="en-US" sz="600" kern="0" dirty="0" err="1">
                <a:latin typeface="Comic Sans MS" pitchFamily="66" charset="0"/>
              </a:rPr>
              <a:t>eqP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ncxy</a:t>
            </a:r>
            <a:r>
              <a:rPr lang="en-US" sz="600" kern="0" dirty="0">
                <a:latin typeface="Comic Sans MS" pitchFamily="66" charset="0"/>
              </a:rPr>
              <a:t>) -!</a:t>
            </a:r>
            <a:r>
              <a:rPr lang="en-US" sz="600" kern="0" dirty="0" err="1">
                <a:latin typeface="Comic Sans MS" pitchFamily="66" charset="0"/>
              </a:rPr>
              <a:t>repr_mxM</a:t>
            </a:r>
            <a:r>
              <a:rPr lang="en-US" sz="600" kern="0" dirty="0">
                <a:latin typeface="Comic Sans MS" pitchFamily="66" charset="0"/>
              </a:rPr>
              <a:t> ?</a:t>
            </a:r>
            <a:r>
              <a:rPr lang="en-US" sz="600" kern="0" dirty="0" err="1">
                <a:latin typeface="Comic Sans MS" pitchFamily="66" charset="0"/>
              </a:rPr>
              <a:t>groupM</a:t>
            </a:r>
            <a:r>
              <a:rPr lang="en-US" sz="600" kern="0" dirty="0">
                <a:latin typeface="Comic Sans MS" pitchFamily="66" charset="0"/>
              </a:rPr>
              <a:t> ?</a:t>
            </a:r>
            <a:r>
              <a:rPr lang="en-US" sz="600" kern="0" dirty="0" err="1">
                <a:latin typeface="Comic Sans MS" pitchFamily="66" charset="0"/>
              </a:rPr>
              <a:t>groupV</a:t>
            </a:r>
            <a:r>
              <a:rPr lang="en-US" sz="600" kern="0" dirty="0">
                <a:latin typeface="Comic Sans MS" pitchFamily="66" charset="0"/>
              </a:rPr>
              <a:t> // </a:t>
            </a:r>
            <a:r>
              <a:rPr lang="en-US" sz="600" kern="0" dirty="0" err="1">
                <a:latin typeface="Comic Sans MS" pitchFamily="66" charset="0"/>
              </a:rPr>
              <a:t>mulKg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mulVg</a:t>
            </a:r>
            <a:r>
              <a:rPr lang="en-US" sz="600" kern="0" dirty="0">
                <a:latin typeface="Comic Sans MS" pitchFamily="66" charset="0"/>
              </a:rPr>
              <a:t> repr_mx1.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[_^`(1)](commG1P _) ?pgroup1 //= </a:t>
            </a:r>
            <a:r>
              <a:rPr lang="en-US" sz="600" kern="0" dirty="0" err="1">
                <a:latin typeface="Comic Sans MS" pitchFamily="66" charset="0"/>
              </a:rPr>
              <a:t>quotient_gen</a:t>
            </a:r>
            <a:r>
              <a:rPr lang="en-US" sz="600" kern="0" dirty="0">
                <a:latin typeface="Comic Sans MS" pitchFamily="66" charset="0"/>
              </a:rPr>
              <a:t> -</a:t>
            </a:r>
            <a:r>
              <a:rPr lang="en-US" sz="600" kern="0" dirty="0" err="1">
                <a:latin typeface="Comic Sans MS" pitchFamily="66" charset="0"/>
              </a:rPr>
              <a:t>gen_subG</a:t>
            </a:r>
            <a:r>
              <a:rPr lang="en-US" sz="600" kern="0" dirty="0">
                <a:latin typeface="Comic Sans MS" pitchFamily="66" charset="0"/>
              </a:rPr>
              <a:t> //= -/G.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!</a:t>
            </a:r>
            <a:r>
              <a:rPr lang="en-US" sz="600" kern="0" dirty="0" err="1">
                <a:latin typeface="Comic Sans MS" pitchFamily="66" charset="0"/>
              </a:rPr>
              <a:t>gen_subG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centsC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gen_subG</a:t>
            </a:r>
            <a:r>
              <a:rPr lang="en-US" sz="600" kern="0" dirty="0">
                <a:latin typeface="Comic Sans MS" pitchFamily="66" charset="0"/>
              </a:rPr>
              <a:t> quotient_cents2r ?</a:t>
            </a:r>
            <a:r>
              <a:rPr lang="en-US" sz="600" kern="0" dirty="0" err="1">
                <a:latin typeface="Comic Sans MS" pitchFamily="66" charset="0"/>
              </a:rPr>
              <a:t>gen_subG</a:t>
            </a:r>
            <a:r>
              <a:rPr lang="en-US" sz="600" kern="0" dirty="0">
                <a:latin typeface="Comic Sans MS" pitchFamily="66" charset="0"/>
              </a:rPr>
              <a:t> //= -/G. 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/</a:t>
            </a:r>
            <a:r>
              <a:rPr lang="en-US" sz="600" kern="0" dirty="0" err="1">
                <a:latin typeface="Comic Sans MS" pitchFamily="66" charset="0"/>
              </a:rPr>
              <a:t>commg_set</a:t>
            </a:r>
            <a:r>
              <a:rPr lang="en-US" sz="600" kern="0" dirty="0">
                <a:latin typeface="Comic Sans MS" pitchFamily="66" charset="0"/>
              </a:rPr>
              <a:t> imset2Ul !imset2_set1l !</a:t>
            </a:r>
            <a:r>
              <a:rPr lang="en-US" sz="600" kern="0" dirty="0" err="1">
                <a:latin typeface="Comic Sans MS" pitchFamily="66" charset="0"/>
              </a:rPr>
              <a:t>imsetU</a:t>
            </a:r>
            <a:r>
              <a:rPr lang="en-US" sz="600" kern="0" dirty="0">
                <a:latin typeface="Comic Sans MS" pitchFamily="66" charset="0"/>
              </a:rPr>
              <a:t> !imset_set1.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by rewrite !</a:t>
            </a:r>
            <a:r>
              <a:rPr lang="en-US" sz="600" kern="0" dirty="0" err="1">
                <a:latin typeface="Comic Sans MS" pitchFamily="66" charset="0"/>
              </a:rPr>
              <a:t>subUset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andbC</a:t>
            </a:r>
            <a:r>
              <a:rPr lang="en-US" sz="600" kern="0" dirty="0">
                <a:latin typeface="Comic Sans MS" pitchFamily="66" charset="0"/>
              </a:rPr>
              <a:t> !sub1set !</a:t>
            </a:r>
            <a:r>
              <a:rPr lang="en-US" sz="600" kern="0" dirty="0" err="1">
                <a:latin typeface="Comic Sans MS" pitchFamily="66" charset="0"/>
              </a:rPr>
              <a:t>commgg</a:t>
            </a:r>
            <a:r>
              <a:rPr lang="en-US" sz="600" kern="0" dirty="0">
                <a:latin typeface="Comic Sans MS" pitchFamily="66" charset="0"/>
              </a:rPr>
              <a:t> group1 /= -</a:t>
            </a:r>
            <a:r>
              <a:rPr lang="en-US" sz="600" kern="0" dirty="0" err="1">
                <a:latin typeface="Comic Sans MS" pitchFamily="66" charset="0"/>
              </a:rPr>
              <a:t>invg_comm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groupV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Cxy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pose Ax : 'M(E) := 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 x - 1; pose Ay : 'M(E) := </a:t>
            </a:r>
            <a:r>
              <a:rPr lang="en-US" sz="600" kern="0" dirty="0" err="1">
                <a:latin typeface="Comic Sans MS" pitchFamily="66" charset="0"/>
              </a:rPr>
              <a:t>rG</a:t>
            </a:r>
            <a:r>
              <a:rPr lang="en-US" sz="600" kern="0" dirty="0">
                <a:latin typeface="Comic Sans MS" pitchFamily="66" charset="0"/>
              </a:rPr>
              <a:t> y - 1.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have Ax2: Ax *m Ax = 0.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apply/</a:t>
            </a:r>
            <a:r>
              <a:rPr lang="en-US" sz="600" kern="0" dirty="0" err="1">
                <a:latin typeface="Comic Sans MS" pitchFamily="66" charset="0"/>
              </a:rPr>
              <a:t>row_matrixP</a:t>
            </a:r>
            <a:r>
              <a:rPr lang="en-US" sz="600" kern="0" dirty="0">
                <a:latin typeface="Comic Sans MS" pitchFamily="66" charset="0"/>
              </a:rPr>
              <a:t>=&gt; </a:t>
            </a:r>
            <a:r>
              <a:rPr lang="en-US" sz="600" kern="0" dirty="0" err="1">
                <a:latin typeface="Comic Sans MS" pitchFamily="66" charset="0"/>
              </a:rPr>
              <a:t>i</a:t>
            </a:r>
            <a:r>
              <a:rPr lang="en-US" sz="600" kern="0" dirty="0">
                <a:latin typeface="Comic Sans MS" pitchFamily="66" charset="0"/>
              </a:rPr>
              <a:t>; apply/</a:t>
            </a:r>
            <a:r>
              <a:rPr lang="en-US" sz="600" kern="0" dirty="0" err="1">
                <a:latin typeface="Comic Sans MS" pitchFamily="66" charset="0"/>
              </a:rPr>
              <a:t>eqP</a:t>
            </a:r>
            <a:r>
              <a:rPr lang="en-US" sz="600" kern="0" dirty="0">
                <a:latin typeface="Comic Sans MS" pitchFamily="66" charset="0"/>
              </a:rPr>
              <a:t>; rewrite </a:t>
            </a:r>
            <a:r>
              <a:rPr lang="en-US" sz="600" kern="0" dirty="0" err="1">
                <a:latin typeface="Comic Sans MS" pitchFamily="66" charset="0"/>
              </a:rPr>
              <a:t>row_mul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mulmx_subr</a:t>
            </a:r>
            <a:r>
              <a:rPr lang="en-US" sz="600" kern="0" dirty="0">
                <a:latin typeface="Comic Sans MS" pitchFamily="66" charset="0"/>
              </a:rPr>
              <a:t> mulmx1.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row0 subr_eq0 -(</a:t>
            </a:r>
            <a:r>
              <a:rPr lang="en-US" sz="600" kern="0" dirty="0" err="1">
                <a:latin typeface="Comic Sans MS" pitchFamily="66" charset="0"/>
              </a:rPr>
              <a:t>inj_eq</a:t>
            </a:r>
            <a:r>
              <a:rPr lang="en-US" sz="600" kern="0" dirty="0">
                <a:latin typeface="Comic Sans MS" pitchFamily="66" charset="0"/>
              </a:rPr>
              <a:t> (@</a:t>
            </a:r>
            <a:r>
              <a:rPr lang="en-US" sz="600" kern="0" dirty="0" err="1">
                <a:latin typeface="Comic Sans MS" pitchFamily="66" charset="0"/>
              </a:rPr>
              <a:t>rVabelem_inj</a:t>
            </a:r>
            <a:r>
              <a:rPr lang="en-US" sz="600" kern="0" dirty="0">
                <a:latin typeface="Comic Sans MS" pitchFamily="66" charset="0"/>
              </a:rPr>
              <a:t> _ _ _ </a:t>
            </a:r>
            <a:r>
              <a:rPr lang="en-US" sz="600" kern="0" dirty="0" err="1">
                <a:latin typeface="Comic Sans MS" pitchFamily="66" charset="0"/>
              </a:rPr>
              <a:t>abelE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ntE</a:t>
            </a:r>
            <a:r>
              <a:rPr lang="en-US" sz="600" kern="0" dirty="0">
                <a:latin typeface="Comic Sans MS" pitchFamily="66" charset="0"/>
              </a:rPr>
              <a:t>)).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</a:t>
            </a:r>
            <a:r>
              <a:rPr lang="en-US" sz="600" kern="0" dirty="0" err="1">
                <a:latin typeface="Comic Sans MS" pitchFamily="66" charset="0"/>
              </a:rPr>
              <a:t>rVabelemJ</a:t>
            </a:r>
            <a:r>
              <a:rPr lang="en-US" sz="600" kern="0" dirty="0">
                <a:latin typeface="Comic Sans MS" pitchFamily="66" charset="0"/>
              </a:rPr>
              <a:t> // </a:t>
            </a:r>
            <a:r>
              <a:rPr lang="en-US" sz="600" kern="0" dirty="0" err="1">
                <a:latin typeface="Comic Sans MS" pitchFamily="66" charset="0"/>
              </a:rPr>
              <a:t>conjgE</a:t>
            </a:r>
            <a:r>
              <a:rPr lang="en-US" sz="600" kern="0" dirty="0">
                <a:latin typeface="Comic Sans MS" pitchFamily="66" charset="0"/>
              </a:rPr>
              <a:t> -(</a:t>
            </a:r>
            <a:r>
              <a:rPr lang="en-US" sz="600" kern="0" dirty="0" err="1">
                <a:latin typeface="Comic Sans MS" pitchFamily="66" charset="0"/>
              </a:rPr>
              <a:t>centP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cRx</a:t>
            </a:r>
            <a:r>
              <a:rPr lang="en-US" sz="600" kern="0" dirty="0">
                <a:latin typeface="Comic Sans MS" pitchFamily="66" charset="0"/>
              </a:rPr>
              <a:t>) ?</a:t>
            </a:r>
            <a:r>
              <a:rPr lang="en-US" sz="600" kern="0" dirty="0" err="1">
                <a:latin typeface="Comic Sans MS" pitchFamily="66" charset="0"/>
              </a:rPr>
              <a:t>mulKg</a:t>
            </a:r>
            <a:r>
              <a:rPr lang="en-US" sz="600" kern="0" dirty="0">
                <a:latin typeface="Comic Sans MS" pitchFamily="66" charset="0"/>
              </a:rPr>
              <a:t> //.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rewrite </a:t>
            </a:r>
            <a:r>
              <a:rPr lang="en-US" sz="600" kern="0" dirty="0" err="1">
                <a:latin typeface="Comic Sans MS" pitchFamily="66" charset="0"/>
              </a:rPr>
              <a:t>linear_sub</a:t>
            </a:r>
            <a:r>
              <a:rPr lang="en-US" sz="600" kern="0" dirty="0">
                <a:latin typeface="Comic Sans MS" pitchFamily="66" charset="0"/>
              </a:rPr>
              <a:t> /= </a:t>
            </a:r>
            <a:r>
              <a:rPr lang="en-US" sz="600" kern="0" dirty="0" err="1">
                <a:latin typeface="Comic Sans MS" pitchFamily="66" charset="0"/>
              </a:rPr>
              <a:t>addrC</a:t>
            </a:r>
            <a:r>
              <a:rPr lang="en-US" sz="600" kern="0" dirty="0">
                <a:latin typeface="Comic Sans MS" pitchFamily="66" charset="0"/>
              </a:rPr>
              <a:t> row1 </a:t>
            </a:r>
            <a:r>
              <a:rPr lang="en-US" sz="600" kern="0" dirty="0" err="1">
                <a:latin typeface="Comic Sans MS" pitchFamily="66" charset="0"/>
              </a:rPr>
              <a:t>rowE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rVabelemD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rVabelemN</a:t>
            </a:r>
            <a:r>
              <a:rPr lang="en-US" sz="600" kern="0" dirty="0">
                <a:latin typeface="Comic Sans MS" pitchFamily="66" charset="0"/>
              </a:rPr>
              <a:t> </a:t>
            </a:r>
            <a:r>
              <a:rPr lang="en-US" sz="600" kern="0" dirty="0" err="1">
                <a:latin typeface="Comic Sans MS" pitchFamily="66" charset="0"/>
              </a:rPr>
              <a:t>rVabelemJ</a:t>
            </a:r>
            <a:r>
              <a:rPr lang="en-US" sz="600" kern="0" dirty="0">
                <a:latin typeface="Comic Sans MS" pitchFamily="66" charset="0"/>
              </a:rPr>
              <a:t> //=.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600" kern="0" dirty="0">
                <a:latin typeface="Comic Sans MS" pitchFamily="66" charset="0"/>
              </a:rPr>
              <a:t>  by rewrite </a:t>
            </a:r>
            <a:r>
              <a:rPr lang="en-US" sz="600" kern="0" dirty="0" err="1">
                <a:latin typeface="Comic Sans MS" pitchFamily="66" charset="0"/>
              </a:rPr>
              <a:t>mem_commg</a:t>
            </a:r>
            <a:r>
              <a:rPr lang="en-US" sz="600" kern="0" dirty="0">
                <a:latin typeface="Comic Sans MS" pitchFamily="66" charset="0"/>
              </a:rPr>
              <a:t> ?set11 ?</a:t>
            </a:r>
            <a:r>
              <a:rPr lang="en-US" sz="600" kern="0" dirty="0" err="1">
                <a:latin typeface="Comic Sans MS" pitchFamily="66" charset="0"/>
              </a:rPr>
              <a:t>mem_rVabelem</a:t>
            </a:r>
            <a:r>
              <a:rPr lang="en-US" sz="60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en-US" sz="600" kern="0" dirty="0"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64482" y="1385888"/>
            <a:ext cx="6436519" cy="3457526"/>
          </a:xfrm>
          <a:prstGeom prst="rect">
            <a:avLst/>
          </a:prstGeom>
          <a:solidFill>
            <a:srgbClr val="DCF0C6"/>
          </a:solidFill>
          <a:ln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{q </a:t>
            </a:r>
            <a:r>
              <a:rPr lang="en-US" sz="1350" kern="0" dirty="0" err="1">
                <a:latin typeface="Comic Sans MS" pitchFamily="66" charset="0"/>
              </a:rPr>
              <a:t>q_pr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sylQ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qGc</a:t>
            </a:r>
            <a:r>
              <a:rPr lang="en-US" sz="1350" kern="0" dirty="0">
                <a:latin typeface="Comic Sans MS" pitchFamily="66" charset="0"/>
              </a:rPr>
              <a:t>} </a:t>
            </a:r>
            <a:r>
              <a:rPr lang="en-US" sz="1350" kern="0" dirty="0" err="1">
                <a:latin typeface="Comic Sans MS" pitchFamily="66" charset="0"/>
              </a:rPr>
              <a:t>ncEQ</a:t>
            </a:r>
            <a:r>
              <a:rPr lang="en-US" sz="1350" kern="0" dirty="0">
                <a:latin typeface="Comic Sans MS" pitchFamily="66" charset="0"/>
              </a:rPr>
              <a:t>: ~~ (Q \subset 'C(E)).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apply</a:t>
            </a:r>
            <a:r>
              <a:rPr lang="en-US" sz="1350" kern="0" dirty="0">
                <a:latin typeface="Comic Sans MS" pitchFamily="66" charset="0"/>
              </a:rPr>
              <a:t>: </a:t>
            </a:r>
            <a:r>
              <a:rPr lang="en-US" sz="1350" kern="0" dirty="0" err="1">
                <a:latin typeface="Comic Sans MS" pitchFamily="66" charset="0"/>
              </a:rPr>
              <a:t>contraL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qGc</a:t>
            </a:r>
            <a:r>
              <a:rPr lang="en-US" sz="1350" kern="0" dirty="0">
                <a:latin typeface="Comic Sans MS" pitchFamily="66" charset="0"/>
              </a:rPr>
              <a:t> =&gt; </a:t>
            </a:r>
            <a:r>
              <a:rPr lang="en-US" sz="1350" kern="0" dirty="0" err="1">
                <a:latin typeface="Comic Sans MS" pitchFamily="66" charset="0"/>
              </a:rPr>
              <a:t>cEQ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rewrite</a:t>
            </a:r>
            <a:r>
              <a:rPr lang="en-US" sz="1350" kern="0" dirty="0">
                <a:latin typeface="Comic Sans MS" pitchFamily="66" charset="0"/>
              </a:rPr>
              <a:t> -</a:t>
            </a:r>
            <a:r>
              <a:rPr lang="en-US" sz="1350" kern="0" dirty="0" err="1">
                <a:latin typeface="Comic Sans MS" pitchFamily="66" charset="0"/>
              </a:rPr>
              <a:t>p'natE</a:t>
            </a:r>
            <a:r>
              <a:rPr lang="en-US" sz="1350" kern="0" dirty="0">
                <a:latin typeface="Comic Sans MS" pitchFamily="66" charset="0"/>
              </a:rPr>
              <a:t> // -partn_eq1 //.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nCQ</a:t>
            </a:r>
            <a:r>
              <a:rPr lang="en-US" sz="1350" kern="0" dirty="0">
                <a:latin typeface="Comic Sans MS" pitchFamily="66" charset="0"/>
              </a:rPr>
              <a:t>: Q \subset 'N('C(E))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exact</a:t>
            </a:r>
            <a:r>
              <a:rPr lang="en-US" sz="1350" kern="0" dirty="0">
                <a:latin typeface="Comic Sans MS" pitchFamily="66" charset="0"/>
              </a:rPr>
              <a:t>: </a:t>
            </a:r>
            <a:r>
              <a:rPr lang="en-US" sz="1350" kern="0" dirty="0" err="1">
                <a:latin typeface="Comic Sans MS" pitchFamily="66" charset="0"/>
              </a:rPr>
              <a:t>subset_trans</a:t>
            </a:r>
            <a:r>
              <a:rPr lang="en-US" sz="1350" kern="0" dirty="0">
                <a:latin typeface="Comic Sans MS" pitchFamily="66" charset="0"/>
              </a:rPr>
              <a:t> (</a:t>
            </a:r>
            <a:r>
              <a:rPr lang="en-US" sz="1350" kern="0" dirty="0" err="1">
                <a:latin typeface="Comic Sans MS" pitchFamily="66" charset="0"/>
              </a:rPr>
              <a:t>normG</a:t>
            </a:r>
            <a:r>
              <a:rPr lang="en-US" sz="1350" kern="0" dirty="0">
                <a:latin typeface="Comic Sans MS" pitchFamily="66" charset="0"/>
              </a:rPr>
              <a:t> _).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sylQc</a:t>
            </a:r>
            <a:r>
              <a:rPr lang="en-US" sz="1350" kern="0" dirty="0">
                <a:latin typeface="Comic Sans MS" pitchFamily="66" charset="0"/>
              </a:rPr>
              <a:t>: q.-Sylow(G / 'C(E)) (Q / 'C(E))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rewrite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morphim_pSylow</a:t>
            </a:r>
            <a:r>
              <a:rPr lang="en-US" sz="135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rewrite</a:t>
            </a:r>
            <a:r>
              <a:rPr lang="en-US" sz="1350" kern="0" dirty="0">
                <a:latin typeface="Comic Sans MS" pitchFamily="66" charset="0"/>
              </a:rPr>
              <a:t> -(</a:t>
            </a:r>
            <a:r>
              <a:rPr lang="en-US" sz="1350" kern="0" dirty="0" err="1">
                <a:latin typeface="Comic Sans MS" pitchFamily="66" charset="0"/>
              </a:rPr>
              <a:t>card_Hall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sylQc</a:t>
            </a:r>
            <a:r>
              <a:rPr lang="en-US" sz="1350" kern="0" dirty="0">
                <a:latin typeface="Comic Sans MS" pitchFamily="66" charset="0"/>
              </a:rPr>
              <a:t>) -trivg_card1 (</a:t>
            </a:r>
            <a:r>
              <a:rPr lang="en-US" sz="1350" kern="0" dirty="0" err="1">
                <a:latin typeface="Comic Sans MS" pitchFamily="66" charset="0"/>
              </a:rPr>
              <a:t>sameP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eqP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trivgP</a:t>
            </a:r>
            <a:r>
              <a:rPr lang="en-US" sz="1350" kern="0" dirty="0">
                <a:latin typeface="Comic Sans MS" pitchFamily="66" charset="0"/>
              </a:rPr>
              <a:t>) quotient_sub1.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solE</a:t>
            </a:r>
            <a:r>
              <a:rPr lang="en-US" sz="1350" kern="0" dirty="0">
                <a:latin typeface="Comic Sans MS" pitchFamily="66" charset="0"/>
              </a:rPr>
              <a:t>: solvable E := </a:t>
            </a:r>
            <a:r>
              <a:rPr lang="en-US" sz="1350" kern="0" dirty="0" err="1">
                <a:latin typeface="Comic Sans MS" pitchFamily="66" charset="0"/>
              </a:rPr>
              <a:t>pgroup_sol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pE</a:t>
            </a:r>
            <a:r>
              <a:rPr lang="en-US" sz="135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ntE</a:t>
            </a:r>
            <a:r>
              <a:rPr lang="en-US" sz="1350" kern="0" dirty="0">
                <a:latin typeface="Comic Sans MS" pitchFamily="66" charset="0"/>
              </a:rPr>
              <a:t>: E :!=: 1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apply</a:t>
            </a:r>
            <a:r>
              <a:rPr lang="en-US" sz="1350" kern="0" dirty="0">
                <a:latin typeface="Comic Sans MS" pitchFamily="66" charset="0"/>
              </a:rPr>
              <a:t>: contra </a:t>
            </a:r>
            <a:r>
              <a:rPr lang="en-US" sz="1350" kern="0" dirty="0" err="1">
                <a:latin typeface="Comic Sans MS" pitchFamily="66" charset="0"/>
              </a:rPr>
              <a:t>ncEQ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move</a:t>
            </a:r>
            <a:r>
              <a:rPr lang="en-US" sz="1350" kern="0" dirty="0">
                <a:latin typeface="Comic Sans MS" pitchFamily="66" charset="0"/>
              </a:rPr>
              <a:t>/</a:t>
            </a:r>
            <a:r>
              <a:rPr lang="en-US" sz="1350" kern="0" dirty="0" err="1">
                <a:latin typeface="Comic Sans MS" pitchFamily="66" charset="0"/>
              </a:rPr>
              <a:t>eqP</a:t>
            </a:r>
            <a:r>
              <a:rPr lang="en-US" sz="1350" kern="0" dirty="0">
                <a:latin typeface="Comic Sans MS" pitchFamily="66" charset="0"/>
              </a:rPr>
              <a:t>-&gt;;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rewrite</a:t>
            </a:r>
            <a:r>
              <a:rPr lang="en-US" sz="1350" kern="0" dirty="0">
                <a:latin typeface="Comic Sans MS" pitchFamily="66" charset="0"/>
              </a:rPr>
              <a:t> cents1.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{Q </a:t>
            </a:r>
            <a:r>
              <a:rPr lang="en-US" sz="1350" kern="0" dirty="0" err="1">
                <a:latin typeface="Comic Sans MS" pitchFamily="66" charset="0"/>
              </a:rPr>
              <a:t>ncEQ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p'Q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sQG</a:t>
            </a:r>
            <a:r>
              <a:rPr lang="en-US" sz="1350" kern="0" dirty="0">
                <a:latin typeface="Comic Sans MS" pitchFamily="66" charset="0"/>
              </a:rPr>
              <a:t>} </a:t>
            </a:r>
            <a:r>
              <a:rPr lang="en-US" sz="1350" kern="0" dirty="0" err="1">
                <a:latin typeface="Comic Sans MS" pitchFamily="66" charset="0"/>
              </a:rPr>
              <a:t>minE_EG</a:t>
            </a:r>
            <a:r>
              <a:rPr lang="en-US" sz="1350" kern="0" dirty="0">
                <a:latin typeface="Comic Sans MS" pitchFamily="66" charset="0"/>
              </a:rPr>
              <a:t>: </a:t>
            </a:r>
            <a:r>
              <a:rPr lang="en-US" sz="1350" kern="0" dirty="0" err="1">
                <a:latin typeface="Comic Sans MS" pitchFamily="66" charset="0"/>
              </a:rPr>
              <a:t>minnormal</a:t>
            </a:r>
            <a:r>
              <a:rPr lang="en-US" sz="1350" kern="0" dirty="0">
                <a:latin typeface="Comic Sans MS" pitchFamily="66" charset="0"/>
              </a:rPr>
              <a:t> E (E &lt;*&gt; G).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apply</a:t>
            </a:r>
            <a:r>
              <a:rPr lang="en-US" sz="1350" kern="0" dirty="0">
                <a:latin typeface="Comic Sans MS" pitchFamily="66" charset="0"/>
              </a:rPr>
              <a:t>/</a:t>
            </a:r>
            <a:r>
              <a:rPr lang="en-US" sz="1350" kern="0" dirty="0" err="1">
                <a:latin typeface="Comic Sans MS" pitchFamily="66" charset="0"/>
              </a:rPr>
              <a:t>mingroupP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split</a:t>
            </a:r>
            <a:r>
              <a:rPr lang="en-US" sz="1350" kern="0" dirty="0">
                <a:latin typeface="Comic Sans MS" pitchFamily="66" charset="0"/>
              </a:rPr>
              <a:t>=&gt; [|D];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rewrite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join_subG</a:t>
            </a:r>
            <a:r>
              <a:rPr lang="en-US" sz="1350" kern="0" dirty="0">
                <a:latin typeface="Comic Sans MS" pitchFamily="66" charset="0"/>
              </a:rPr>
              <a:t> ?</a:t>
            </a:r>
            <a:r>
              <a:rPr lang="en-US" sz="1350" kern="0" dirty="0" err="1">
                <a:latin typeface="Comic Sans MS" pitchFamily="66" charset="0"/>
              </a:rPr>
              <a:t>ntE</a:t>
            </a:r>
            <a:r>
              <a:rPr lang="en-US" sz="1350" kern="0" dirty="0">
                <a:latin typeface="Comic Sans MS" pitchFamily="66" charset="0"/>
              </a:rPr>
              <a:t> ?</a:t>
            </a:r>
            <a:r>
              <a:rPr lang="en-US" sz="1350" kern="0" dirty="0" err="1">
                <a:latin typeface="Comic Sans MS" pitchFamily="66" charset="0"/>
              </a:rPr>
              <a:t>normG</a:t>
            </a:r>
            <a:r>
              <a:rPr lang="en-US" sz="1350" kern="0" dirty="0">
                <a:latin typeface="Comic Sans MS" pitchFamily="66" charset="0"/>
              </a:rPr>
              <a:t> //.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case</a:t>
            </a:r>
            <a:r>
              <a:rPr lang="en-US" sz="1350" kern="0" dirty="0">
                <a:latin typeface="Comic Sans MS" pitchFamily="66" charset="0"/>
              </a:rPr>
              <a:t>/and3P=&gt; </a:t>
            </a:r>
            <a:r>
              <a:rPr lang="en-US" sz="1350" kern="0" dirty="0" err="1">
                <a:latin typeface="Comic Sans MS" pitchFamily="66" charset="0"/>
              </a:rPr>
              <a:t>ntD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nDG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sDE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nDGi</a:t>
            </a:r>
            <a:r>
              <a:rPr lang="en-US" sz="1350" kern="0" dirty="0">
                <a:latin typeface="Comic Sans MS" pitchFamily="66" charset="0"/>
              </a:rPr>
              <a:t> := </a:t>
            </a:r>
            <a:r>
              <a:rPr lang="en-US" sz="1350" kern="0" dirty="0" err="1">
                <a:latin typeface="Comic Sans MS" pitchFamily="66" charset="0"/>
              </a:rPr>
              <a:t>subsetP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nDG</a:t>
            </a:r>
            <a:r>
              <a:rPr lang="en-US" sz="135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apply</a:t>
            </a:r>
            <a:r>
              <a:rPr lang="en-US" sz="1350" kern="0" dirty="0">
                <a:latin typeface="Comic Sans MS" pitchFamily="66" charset="0"/>
              </a:rPr>
              <a:t>/</a:t>
            </a:r>
            <a:r>
              <a:rPr lang="en-US" sz="1350" kern="0" dirty="0" err="1">
                <a:latin typeface="Comic Sans MS" pitchFamily="66" charset="0"/>
              </a:rPr>
              <a:t>eqP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rewrite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eqEcard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sDE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leqNgt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apply</a:t>
            </a:r>
            <a:r>
              <a:rPr lang="en-US" sz="1350" kern="0" dirty="0">
                <a:latin typeface="Comic Sans MS" pitchFamily="66" charset="0"/>
              </a:rPr>
              <a:t>: contra </a:t>
            </a:r>
            <a:r>
              <a:rPr lang="en-US" sz="1350" kern="0" dirty="0" err="1">
                <a:latin typeface="Comic Sans MS" pitchFamily="66" charset="0"/>
              </a:rPr>
              <a:t>ncEQ</a:t>
            </a:r>
            <a:r>
              <a:rPr lang="en-US" sz="1350" kern="0" dirty="0">
                <a:latin typeface="Comic Sans MS" pitchFamily="66" charset="0"/>
              </a:rPr>
              <a:t> =&gt; </a:t>
            </a:r>
            <a:r>
              <a:rPr lang="en-US" sz="1350" kern="0" dirty="0" err="1">
                <a:latin typeface="Comic Sans MS" pitchFamily="66" charset="0"/>
              </a:rPr>
              <a:t>ltDE</a:t>
            </a:r>
            <a:r>
              <a:rPr lang="en-US" sz="135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nDQ</a:t>
            </a:r>
            <a:r>
              <a:rPr lang="en-US" sz="1350" kern="0" dirty="0">
                <a:latin typeface="Comic Sans MS" pitchFamily="66" charset="0"/>
              </a:rPr>
              <a:t>: Q \subset 'N(D)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rewrite</a:t>
            </a:r>
            <a:r>
              <a:rPr lang="en-US" sz="1350" kern="0" dirty="0">
                <a:latin typeface="Comic Sans MS" pitchFamily="66" charset="0"/>
              </a:rPr>
              <a:t> (</a:t>
            </a:r>
            <a:r>
              <a:rPr lang="en-US" sz="1350" kern="0" dirty="0" err="1">
                <a:latin typeface="Comic Sans MS" pitchFamily="66" charset="0"/>
              </a:rPr>
              <a:t>subset_trans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sQG</a:t>
            </a:r>
            <a:r>
              <a:rPr lang="en-US" sz="1350" kern="0" dirty="0">
                <a:latin typeface="Comic Sans MS" pitchFamily="66" charset="0"/>
              </a:rPr>
              <a:t>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cDQ</a:t>
            </a:r>
            <a:r>
              <a:rPr lang="en-US" sz="1350" kern="0" dirty="0">
                <a:latin typeface="Comic Sans MS" pitchFamily="66" charset="0"/>
              </a:rPr>
              <a:t>: Q \subset 'C(D).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en-US" sz="1350" kern="0" dirty="0"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64482" y="1385888"/>
            <a:ext cx="6436519" cy="3457526"/>
          </a:xfrm>
          <a:prstGeom prst="rect">
            <a:avLst/>
          </a:prstGeom>
          <a:solidFill>
            <a:srgbClr val="DCF0C6"/>
          </a:solidFill>
          <a:ln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{q </a:t>
            </a:r>
            <a:r>
              <a:rPr lang="en-US" sz="1350" kern="0" dirty="0" err="1">
                <a:latin typeface="Comic Sans MS" pitchFamily="66" charset="0"/>
              </a:rPr>
              <a:t>q_pr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sylQ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qGc</a:t>
            </a:r>
            <a:r>
              <a:rPr lang="en-US" sz="1350" kern="0" dirty="0">
                <a:latin typeface="Comic Sans MS" pitchFamily="66" charset="0"/>
              </a:rPr>
              <a:t>} </a:t>
            </a:r>
            <a:r>
              <a:rPr lang="en-US" sz="1350" kern="0" dirty="0" err="1">
                <a:latin typeface="Comic Sans MS" pitchFamily="66" charset="0"/>
              </a:rPr>
              <a:t>ncEQ</a:t>
            </a:r>
            <a:r>
              <a:rPr lang="en-US" sz="1350" kern="0" dirty="0">
                <a:latin typeface="Comic Sans MS" pitchFamily="66" charset="0"/>
              </a:rPr>
              <a:t>: ~~ (Q \subset 'C(E)).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apply</a:t>
            </a:r>
            <a:r>
              <a:rPr lang="en-US" sz="1350" kern="0" dirty="0">
                <a:latin typeface="Comic Sans MS" pitchFamily="66" charset="0"/>
              </a:rPr>
              <a:t>: </a:t>
            </a:r>
            <a:r>
              <a:rPr lang="en-US" sz="1350" kern="0" dirty="0" err="1">
                <a:latin typeface="Comic Sans MS" pitchFamily="66" charset="0"/>
              </a:rPr>
              <a:t>contraL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qGc</a:t>
            </a:r>
            <a:r>
              <a:rPr lang="en-US" sz="1350" kern="0" dirty="0">
                <a:latin typeface="Comic Sans MS" pitchFamily="66" charset="0"/>
              </a:rPr>
              <a:t> =&gt; </a:t>
            </a:r>
            <a:r>
              <a:rPr lang="en-US" sz="1350" kern="0" dirty="0" err="1">
                <a:latin typeface="Comic Sans MS" pitchFamily="66" charset="0"/>
              </a:rPr>
              <a:t>cEQ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…</a:t>
            </a:r>
            <a:endParaRPr lang="en-US" sz="1350" kern="0" dirty="0">
              <a:latin typeface="Comic Sans MS" pitchFamily="66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nCQ</a:t>
            </a:r>
            <a:r>
              <a:rPr lang="en-US" sz="1350" kern="0" dirty="0">
                <a:latin typeface="Comic Sans MS" pitchFamily="66" charset="0"/>
              </a:rPr>
              <a:t>: Q \subset 'N('C(E))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…</a:t>
            </a:r>
            <a:endParaRPr lang="en-US" sz="1350" kern="0" dirty="0">
              <a:latin typeface="Comic Sans MS" pitchFamily="66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sylQc</a:t>
            </a:r>
            <a:r>
              <a:rPr lang="en-US" sz="1350" kern="0" dirty="0">
                <a:latin typeface="Comic Sans MS" pitchFamily="66" charset="0"/>
              </a:rPr>
              <a:t>: q.-Sylow(G / 'C(E)) (Q / 'C(E))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by…</a:t>
            </a:r>
            <a:endParaRPr lang="en-US" sz="1350" kern="0" dirty="0">
              <a:latin typeface="Comic Sans MS" pitchFamily="66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by…</a:t>
            </a:r>
            <a:endParaRPr lang="en-US" sz="1350" kern="0" dirty="0">
              <a:latin typeface="Comic Sans MS" pitchFamily="66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solE</a:t>
            </a:r>
            <a:r>
              <a:rPr lang="en-US" sz="1350" kern="0" dirty="0">
                <a:latin typeface="Comic Sans MS" pitchFamily="66" charset="0"/>
              </a:rPr>
              <a:t>: solvable E …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ntE</a:t>
            </a:r>
            <a:r>
              <a:rPr lang="en-US" sz="1350" kern="0" dirty="0">
                <a:latin typeface="Comic Sans MS" pitchFamily="66" charset="0"/>
              </a:rPr>
              <a:t>: E :!=: 1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by…</a:t>
            </a:r>
            <a:endParaRPr lang="en-US" sz="1350" kern="0" dirty="0">
              <a:latin typeface="Comic Sans MS" pitchFamily="66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{Q </a:t>
            </a:r>
            <a:r>
              <a:rPr lang="en-US" sz="1350" kern="0" dirty="0" err="1">
                <a:latin typeface="Comic Sans MS" pitchFamily="66" charset="0"/>
              </a:rPr>
              <a:t>ncEQ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p'Q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sQG</a:t>
            </a:r>
            <a:r>
              <a:rPr lang="en-US" sz="1350" kern="0" dirty="0">
                <a:latin typeface="Comic Sans MS" pitchFamily="66" charset="0"/>
              </a:rPr>
              <a:t>} </a:t>
            </a:r>
            <a:r>
              <a:rPr lang="en-US" sz="1350" kern="0" dirty="0" err="1">
                <a:latin typeface="Comic Sans MS" pitchFamily="66" charset="0"/>
              </a:rPr>
              <a:t>minE_EG</a:t>
            </a:r>
            <a:r>
              <a:rPr lang="en-US" sz="1350" kern="0" dirty="0">
                <a:latin typeface="Comic Sans MS" pitchFamily="66" charset="0"/>
              </a:rPr>
              <a:t>: </a:t>
            </a:r>
            <a:r>
              <a:rPr lang="en-US" sz="1350" kern="0" dirty="0" err="1">
                <a:latin typeface="Comic Sans MS" pitchFamily="66" charset="0"/>
              </a:rPr>
              <a:t>minnormal</a:t>
            </a:r>
            <a:r>
              <a:rPr lang="en-US" sz="1350" kern="0" dirty="0">
                <a:latin typeface="Comic Sans MS" pitchFamily="66" charset="0"/>
              </a:rPr>
              <a:t> E (E &lt;*&gt; G).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apply</a:t>
            </a:r>
            <a:r>
              <a:rPr lang="en-US" sz="1350" kern="0" dirty="0">
                <a:latin typeface="Comic Sans MS" pitchFamily="66" charset="0"/>
              </a:rPr>
              <a:t>/</a:t>
            </a:r>
            <a:r>
              <a:rPr lang="en-US" sz="1350" kern="0" dirty="0" err="1">
                <a:latin typeface="Comic Sans MS" pitchFamily="66" charset="0"/>
              </a:rPr>
              <a:t>mingroupP</a:t>
            </a:r>
            <a:r>
              <a:rPr lang="en-US" sz="1350" kern="0" dirty="0">
                <a:latin typeface="Comic Sans MS" pitchFamily="66" charset="0"/>
              </a:rPr>
              <a:t>;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split</a:t>
            </a:r>
            <a:r>
              <a:rPr lang="en-US" sz="1350" kern="0" dirty="0">
                <a:latin typeface="Comic Sans MS" pitchFamily="66" charset="0"/>
              </a:rPr>
              <a:t>…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case</a:t>
            </a:r>
            <a:r>
              <a:rPr lang="en-US" sz="1350" kern="0" dirty="0">
                <a:latin typeface="Comic Sans MS" pitchFamily="66" charset="0"/>
              </a:rPr>
              <a:t>/and3P=&gt; </a:t>
            </a:r>
            <a:r>
              <a:rPr lang="en-US" sz="1350" kern="0" dirty="0" err="1">
                <a:latin typeface="Comic Sans MS" pitchFamily="66" charset="0"/>
              </a:rPr>
              <a:t>ntD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nDG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sDE</a:t>
            </a:r>
            <a:r>
              <a:rPr lang="en-US" sz="1350" kern="0" dirty="0">
                <a:latin typeface="Comic Sans MS" pitchFamily="66" charset="0"/>
              </a:rPr>
              <a:t>…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…apply</a:t>
            </a:r>
            <a:r>
              <a:rPr lang="en-US" sz="1350" kern="0" dirty="0">
                <a:latin typeface="Comic Sans MS" pitchFamily="66" charset="0"/>
              </a:rPr>
              <a:t>: contra </a:t>
            </a:r>
            <a:r>
              <a:rPr lang="en-US" sz="1350" kern="0" dirty="0" err="1">
                <a:latin typeface="Comic Sans MS" pitchFamily="66" charset="0"/>
              </a:rPr>
              <a:t>ncEQ</a:t>
            </a:r>
            <a:r>
              <a:rPr lang="en-US" sz="1350" kern="0" dirty="0">
                <a:latin typeface="Comic Sans MS" pitchFamily="66" charset="0"/>
              </a:rPr>
              <a:t> =&gt; </a:t>
            </a:r>
            <a:r>
              <a:rPr lang="en-US" sz="1350" kern="0" dirty="0" err="1">
                <a:latin typeface="Comic Sans MS" pitchFamily="66" charset="0"/>
              </a:rPr>
              <a:t>ltDE</a:t>
            </a:r>
            <a:r>
              <a:rPr lang="en-US" sz="1350" kern="0" dirty="0">
                <a:latin typeface="Comic Sans MS" pitchFamily="66" charset="0"/>
              </a:rPr>
              <a:t>.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nDQ</a:t>
            </a:r>
            <a:r>
              <a:rPr lang="en-US" sz="1350" kern="0" dirty="0">
                <a:latin typeface="Comic Sans MS" pitchFamily="66" charset="0"/>
              </a:rPr>
              <a:t>: Q \subset 'N(D) </a:t>
            </a:r>
            <a:r>
              <a:rPr lang="en-US" sz="1350" kern="0" dirty="0">
                <a:solidFill>
                  <a:srgbClr val="FF0000"/>
                </a:solidFill>
                <a:latin typeface="Comic Sans MS" pitchFamily="66" charset="0"/>
              </a:rPr>
              <a:t>by…</a:t>
            </a:r>
            <a:endParaRPr lang="en-US" sz="1350" kern="0" dirty="0">
              <a:latin typeface="Comic Sans MS" pitchFamily="66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350" kern="0" dirty="0">
                <a:latin typeface="Comic Sans MS" pitchFamily="66" charset="0"/>
              </a:rPr>
              <a:t>  </a:t>
            </a:r>
            <a:r>
              <a:rPr lang="en-US" sz="1350" kern="0" dirty="0">
                <a:solidFill>
                  <a:srgbClr val="0033CC"/>
                </a:solidFill>
                <a:latin typeface="Comic Sans MS" pitchFamily="66" charset="0"/>
              </a:rPr>
              <a:t>have</a:t>
            </a:r>
            <a:r>
              <a:rPr lang="en-US" sz="1350" kern="0" dirty="0">
                <a:latin typeface="Comic Sans MS" pitchFamily="66" charset="0"/>
              </a:rPr>
              <a:t> </a:t>
            </a:r>
            <a:r>
              <a:rPr lang="en-US" sz="1350" kern="0" dirty="0" err="1">
                <a:latin typeface="Comic Sans MS" pitchFamily="66" charset="0"/>
              </a:rPr>
              <a:t>cDQ</a:t>
            </a:r>
            <a:r>
              <a:rPr lang="en-US" sz="1350" kern="0" dirty="0">
                <a:latin typeface="Comic Sans MS" pitchFamily="66" charset="0"/>
              </a:rPr>
              <a:t>: Q \subset 'C(D).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en-US" sz="1350" kern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300" b="0" dirty="0">
                <a:latin typeface="+mj-lt"/>
              </a:rPr>
              <a:t>Inequality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08676"/>
            <a:ext cx="7200900" cy="2917032"/>
          </a:xfrm>
        </p:spPr>
        <p:txBody>
          <a:bodyPr/>
          <a:lstStyle/>
          <a:p>
            <a:r>
              <a:rPr lang="en-GB" dirty="0"/>
              <a:t>Longest proof: coherence for “nice” type </a:t>
            </a:r>
            <a:r>
              <a:rPr lang="en-GB" dirty="0">
                <a:latin typeface="Brush Script MT" panose="03060802040406070304" pitchFamily="66" charset="0"/>
              </a:rPr>
              <a:t>P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2157" y="1092350"/>
            <a:ext cx="5892960" cy="1361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solidFill>
                  <a:srgbClr val="C00000"/>
                </a:solidFill>
                <a:latin typeface="Comic Sans MS" pitchFamily="66" charset="0"/>
              </a:rPr>
              <a:t>(* This is step (9.11.1). *)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clear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nS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IHnS</a:t>
            </a:r>
            <a:r>
              <a:rPr lang="en-GB" sz="1200" dirty="0">
                <a:latin typeface="Comic Sans MS" pitchFamily="66" charset="0"/>
              </a:rPr>
              <a:t> leS3nS.</a:t>
            </a:r>
          </a:p>
          <a:p>
            <a:pPr algn="l"/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without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loss</a:t>
            </a:r>
            <a:r>
              <a:rPr lang="en-GB" sz="1200" dirty="0">
                <a:latin typeface="Comic Sans MS" pitchFamily="66" charset="0"/>
              </a:rPr>
              <a:t> [[eqS12 irrS1 H0C_S1] [</a:t>
            </a:r>
            <a:r>
              <a:rPr lang="en-GB" sz="1200" dirty="0" err="1">
                <a:latin typeface="Comic Sans MS" pitchFamily="66" charset="0"/>
              </a:rPr>
              <a:t>Da_p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defC</a:t>
            </a:r>
            <a:r>
              <a:rPr lang="en-GB" sz="1200" dirty="0">
                <a:latin typeface="Comic Sans MS" pitchFamily="66" charset="0"/>
              </a:rPr>
              <a:t>] [S3qu </a:t>
            </a:r>
            <a:r>
              <a:rPr lang="en-GB" sz="1200" dirty="0" err="1">
                <a:latin typeface="Comic Sans MS" pitchFamily="66" charset="0"/>
              </a:rPr>
              <a:t>ne_qa_qu</a:t>
            </a:r>
            <a:r>
              <a:rPr lang="en-GB" sz="1200" dirty="0">
                <a:latin typeface="Comic Sans MS" pitchFamily="66" charset="0"/>
              </a:rPr>
              <a:t>] [oS1 oS1ua]]: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/ [/\ [/\ S1 =i S2, {subset S1 &lt;= </a:t>
            </a:r>
            <a:r>
              <a:rPr lang="en-GB" sz="1200" dirty="0" err="1">
                <a:latin typeface="Comic Sans MS" pitchFamily="66" charset="0"/>
              </a:rPr>
              <a:t>irr</a:t>
            </a:r>
            <a:r>
              <a:rPr lang="en-GB" sz="1200" dirty="0">
                <a:latin typeface="Comic Sans MS" pitchFamily="66" charset="0"/>
              </a:rPr>
              <a:t> M} &amp; {subset S1 &lt;= S_ H0C}],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      a = p.-1./2 /\ C :=: U',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      (</a:t>
            </a:r>
            <a:r>
              <a:rPr lang="en-GB" sz="1200" dirty="0" err="1">
                <a:latin typeface="Comic Sans MS" pitchFamily="66" charset="0"/>
              </a:rPr>
              <a:t>forall</a:t>
            </a:r>
            <a:r>
              <a:rPr lang="en-GB" sz="1200" dirty="0">
                <a:latin typeface="Comic Sans MS" pitchFamily="66" charset="0"/>
              </a:rPr>
              <a:t> chi, chi \in S3 -&gt; chi 1%g == (q * u)%:R) /\ (q * u != q * a)%N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    &amp; size S1 = (p.-1 * u %/ a ^ 2)%N /\ size S1 = (2 * u %/ a)%N].</a:t>
            </a:r>
          </a:p>
          <a:p>
            <a:pPr algn="l"/>
            <a:endParaRPr lang="en-GB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1542157" y="2506812"/>
            <a:ext cx="569899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solidFill>
                  <a:srgbClr val="C00000"/>
                </a:solidFill>
                <a:latin typeface="Comic Sans MS" pitchFamily="66" charset="0"/>
              </a:rPr>
              <a:t> (* We'll show lb0 &lt;= lb1 &lt;= </a:t>
            </a:r>
            <a:r>
              <a:rPr lang="en-GB" sz="1200" dirty="0" err="1">
                <a:solidFill>
                  <a:srgbClr val="C00000"/>
                </a:solidFill>
                <a:latin typeface="Comic Sans MS" pitchFamily="66" charset="0"/>
              </a:rPr>
              <a:t>lb</a:t>
            </a:r>
            <a:r>
              <a:rPr lang="en-GB" sz="1200" dirty="0">
                <a:solidFill>
                  <a:srgbClr val="C00000"/>
                </a:solidFill>
                <a:latin typeface="Comic Sans MS" pitchFamily="66" charset="0"/>
              </a:rPr>
              <a:t> &lt;= lb3 &lt;= </a:t>
            </a:r>
            <a:r>
              <a:rPr lang="en-GB" sz="1200" dirty="0" err="1">
                <a:solidFill>
                  <a:srgbClr val="C00000"/>
                </a:solidFill>
                <a:latin typeface="Comic Sans MS" pitchFamily="66" charset="0"/>
              </a:rPr>
              <a:t>sumnS</a:t>
            </a:r>
            <a:r>
              <a:rPr lang="en-GB" sz="1200" dirty="0">
                <a:solidFill>
                  <a:srgbClr val="C00000"/>
                </a:solidFill>
                <a:latin typeface="Comic Sans MS" pitchFamily="66" charset="0"/>
              </a:rPr>
              <a:t> S1' &lt;= </a:t>
            </a:r>
            <a:r>
              <a:rPr lang="en-GB" sz="1200" dirty="0" err="1">
                <a:solidFill>
                  <a:srgbClr val="C00000"/>
                </a:solidFill>
                <a:latin typeface="Comic Sans MS" pitchFamily="66" charset="0"/>
              </a:rPr>
              <a:t>sumnS</a:t>
            </a:r>
            <a:r>
              <a:rPr lang="en-GB" sz="1200" dirty="0">
                <a:solidFill>
                  <a:srgbClr val="C00000"/>
                </a:solidFill>
                <a:latin typeface="Comic Sans MS" pitchFamily="66" charset="0"/>
              </a:rPr>
              <a:t> S2 &lt;= lb0,   *)</a:t>
            </a:r>
          </a:p>
          <a:p>
            <a:pPr algn="l"/>
            <a:r>
              <a:rPr lang="en-GB" sz="1200" dirty="0">
                <a:solidFill>
                  <a:srgbClr val="C00000"/>
                </a:solidFill>
                <a:latin typeface="Comic Sans MS" pitchFamily="66" charset="0"/>
              </a:rPr>
              <a:t> (* with equality under conditions that imply the conclusion of (9.11.1). *)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lb0 := (2 * q * a)%:R * chi 1%g.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lb1 : </a:t>
            </a:r>
            <a:r>
              <a:rPr lang="en-GB" sz="1200" dirty="0" err="1">
                <a:latin typeface="Comic Sans MS" pitchFamily="66" charset="0"/>
              </a:rPr>
              <a:t>algC</a:t>
            </a:r>
            <a:r>
              <a:rPr lang="en-GB" sz="1200" dirty="0">
                <a:latin typeface="Comic Sans MS" pitchFamily="66" charset="0"/>
              </a:rPr>
              <a:t> := (2 * a * q ^ 2 * u)%:R.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lb2 : </a:t>
            </a:r>
            <a:r>
              <a:rPr lang="en-GB" sz="1200" dirty="0" err="1">
                <a:latin typeface="Comic Sans MS" pitchFamily="66" charset="0"/>
              </a:rPr>
              <a:t>algC</a:t>
            </a:r>
            <a:r>
              <a:rPr lang="en-GB" sz="1200" dirty="0">
                <a:latin typeface="Comic Sans MS" pitchFamily="66" charset="0"/>
              </a:rPr>
              <a:t> := (p.-1 * q ^ 2 * u)%:R.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lb3 : </a:t>
            </a:r>
            <a:r>
              <a:rPr lang="en-GB" sz="1200" dirty="0" err="1">
                <a:latin typeface="Comic Sans MS" pitchFamily="66" charset="0"/>
              </a:rPr>
              <a:t>algC</a:t>
            </a:r>
            <a:r>
              <a:rPr lang="en-GB" sz="1200" dirty="0">
                <a:latin typeface="Comic Sans MS" pitchFamily="66" charset="0"/>
              </a:rPr>
              <a:t> := (p.-1 * q ^ 2 * #|U : U'|)%:R.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S1' := filter [</a:t>
            </a:r>
            <a:r>
              <a:rPr lang="en-GB" sz="1200" dirty="0" err="1">
                <a:latin typeface="Comic Sans MS" pitchFamily="66" charset="0"/>
              </a:rPr>
              <a:t>predI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irr</a:t>
            </a:r>
            <a:r>
              <a:rPr lang="en-GB" sz="1200" dirty="0">
                <a:latin typeface="Comic Sans MS" pitchFamily="66" charset="0"/>
              </a:rPr>
              <a:t> M &amp; S_ H0U'] S1.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szS1' := ((p.-1 * #|U : U'|) %/ a ^ 2)%N;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set</a:t>
            </a:r>
            <a:r>
              <a:rPr lang="en-GB" sz="1200" dirty="0">
                <a:latin typeface="Comic Sans MS" pitchFamily="66" charset="0"/>
              </a:rPr>
              <a:t> lbS1' := _ %/ _ </a:t>
            </a:r>
            <a:r>
              <a:rPr lang="en-GB" sz="1200" dirty="0">
                <a:solidFill>
                  <a:srgbClr val="008000"/>
                </a:solidFill>
                <a:latin typeface="Comic Sans MS" pitchFamily="66" charset="0"/>
              </a:rPr>
              <a:t>in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lb_Sqa</a:t>
            </a:r>
            <a:r>
              <a:rPr lang="en-GB" sz="1200" dirty="0">
                <a:latin typeface="Comic Sans MS" pitchFamily="66" charset="0"/>
              </a:rPr>
              <a:t>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Snorm</a:t>
            </a:r>
            <a:r>
              <a:rPr lang="en-GB" sz="1200" dirty="0">
                <a:latin typeface="Comic Sans MS" pitchFamily="66" charset="0"/>
              </a:rPr>
              <a:t> (psi : 'CF(M)) := psi 1%g ^+ 2 / '[psi].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sumnS</a:t>
            </a:r>
            <a:r>
              <a:rPr lang="en-GB" sz="1200" dirty="0">
                <a:latin typeface="Comic Sans MS" pitchFamily="66" charset="0"/>
              </a:rPr>
              <a:t> Si := \sum_(psi &lt;- Si) </a:t>
            </a:r>
            <a:r>
              <a:rPr lang="en-GB" sz="1200" dirty="0" err="1">
                <a:latin typeface="Comic Sans MS" pitchFamily="66" charset="0"/>
              </a:rPr>
              <a:t>Snorm</a:t>
            </a:r>
            <a:r>
              <a:rPr lang="en-GB" sz="1200" dirty="0">
                <a:latin typeface="Comic Sans MS" pitchFamily="66" charset="0"/>
              </a:rPr>
              <a:t> psi.</a:t>
            </a:r>
            <a:endParaRPr lang="en-GB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1633527" y="2599144"/>
            <a:ext cx="570861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1200" dirty="0">
                <a:latin typeface="Comic Sans MS" pitchFamily="66" charset="0"/>
              </a:rPr>
              <a:t> lb01: lb0 &lt;= lb1 ?= </a:t>
            </a:r>
            <a:r>
              <a:rPr lang="en-GB" sz="1200" dirty="0" err="1">
                <a:solidFill>
                  <a:srgbClr val="008000"/>
                </a:solidFill>
                <a:latin typeface="Comic Sans MS" pitchFamily="66" charset="0"/>
              </a:rPr>
              <a:t>iff</a:t>
            </a:r>
            <a:r>
              <a:rPr lang="en-GB" sz="12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(chi 1%g == (q * u)%:R).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1200" dirty="0">
                <a:latin typeface="Comic Sans MS" pitchFamily="66" charset="0"/>
              </a:rPr>
              <a:t> lb12: lb1 &lt;= lb2 ?= </a:t>
            </a:r>
            <a:r>
              <a:rPr lang="en-GB" sz="1200" dirty="0" err="1">
                <a:solidFill>
                  <a:srgbClr val="008000"/>
                </a:solidFill>
                <a:latin typeface="Comic Sans MS" pitchFamily="66" charset="0"/>
              </a:rPr>
              <a:t>iff</a:t>
            </a:r>
            <a:r>
              <a:rPr lang="en-GB" sz="12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(a == p.-1./2).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1200" dirty="0">
                <a:latin typeface="Comic Sans MS" pitchFamily="66" charset="0"/>
              </a:rPr>
              <a:t> lb23: lb2 &lt;= lb3 ?= </a:t>
            </a:r>
            <a:r>
              <a:rPr lang="en-GB" sz="1200" dirty="0" err="1">
                <a:solidFill>
                  <a:srgbClr val="008000"/>
                </a:solidFill>
                <a:latin typeface="Comic Sans MS" pitchFamily="66" charset="0"/>
              </a:rPr>
              <a:t>iff</a:t>
            </a:r>
            <a:r>
              <a:rPr lang="en-GB" sz="12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(C :==: U') :&gt; </a:t>
            </a:r>
            <a:r>
              <a:rPr lang="en-GB" sz="1200" dirty="0" err="1">
                <a:latin typeface="Comic Sans MS" pitchFamily="66" charset="0"/>
              </a:rPr>
              <a:t>algC</a:t>
            </a:r>
            <a:r>
              <a:rPr lang="en-GB" sz="1200" dirty="0">
                <a:latin typeface="Comic Sans MS" pitchFamily="66" charset="0"/>
              </a:rPr>
              <a:t>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1200" dirty="0">
                <a:latin typeface="Comic Sans MS" pitchFamily="66" charset="0"/>
              </a:rPr>
              <a:t> lb3S1': lb3 &lt;= </a:t>
            </a:r>
            <a:r>
              <a:rPr lang="en-GB" sz="1200" dirty="0" err="1">
                <a:latin typeface="Comic Sans MS" pitchFamily="66" charset="0"/>
              </a:rPr>
              <a:t>sumnS</a:t>
            </a:r>
            <a:r>
              <a:rPr lang="en-GB" sz="1200" dirty="0">
                <a:latin typeface="Comic Sans MS" pitchFamily="66" charset="0"/>
              </a:rPr>
              <a:t> S1' ?= </a:t>
            </a:r>
            <a:r>
              <a:rPr lang="en-GB" sz="1200" dirty="0" err="1">
                <a:solidFill>
                  <a:srgbClr val="008000"/>
                </a:solidFill>
                <a:latin typeface="Comic Sans MS" pitchFamily="66" charset="0"/>
              </a:rPr>
              <a:t>iff</a:t>
            </a:r>
            <a:r>
              <a:rPr lang="en-GB" sz="12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(size S1' == szS1').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1200" dirty="0">
                <a:latin typeface="Comic Sans MS" pitchFamily="66" charset="0"/>
              </a:rPr>
              <a:t> lbS1'2: </a:t>
            </a:r>
            <a:r>
              <a:rPr lang="en-GB" sz="1200" dirty="0" err="1">
                <a:latin typeface="Comic Sans MS" pitchFamily="66" charset="0"/>
              </a:rPr>
              <a:t>sumnS</a:t>
            </a:r>
            <a:r>
              <a:rPr lang="en-GB" sz="1200" dirty="0">
                <a:latin typeface="Comic Sans MS" pitchFamily="66" charset="0"/>
              </a:rPr>
              <a:t> S1' &lt;= </a:t>
            </a:r>
            <a:r>
              <a:rPr lang="en-GB" sz="1200" dirty="0" err="1">
                <a:latin typeface="Comic Sans MS" pitchFamily="66" charset="0"/>
              </a:rPr>
              <a:t>sumnS</a:t>
            </a:r>
            <a:r>
              <a:rPr lang="en-GB" sz="1200" dirty="0">
                <a:latin typeface="Comic Sans MS" pitchFamily="66" charset="0"/>
              </a:rPr>
              <a:t> S2 ?= </a:t>
            </a:r>
            <a:r>
              <a:rPr lang="en-GB" sz="1200" dirty="0" err="1">
                <a:solidFill>
                  <a:srgbClr val="008000"/>
                </a:solidFill>
                <a:latin typeface="Comic Sans MS" pitchFamily="66" charset="0"/>
              </a:rPr>
              <a:t>iff</a:t>
            </a:r>
            <a:r>
              <a:rPr lang="en-GB" sz="12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~~ has [</a:t>
            </a:r>
            <a:r>
              <a:rPr lang="en-GB" sz="1200" dirty="0" err="1">
                <a:latin typeface="Comic Sans MS" pitchFamily="66" charset="0"/>
              </a:rPr>
              <a:t>predC</a:t>
            </a:r>
            <a:r>
              <a:rPr lang="en-GB" sz="1200" dirty="0">
                <a:latin typeface="Comic Sans MS" pitchFamily="66" charset="0"/>
              </a:rPr>
              <a:t> S1'] S2.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1200" dirty="0">
                <a:latin typeface="Comic Sans MS" pitchFamily="66" charset="0"/>
              </a:rPr>
              <a:t> [lb0S2 | ] := </a:t>
            </a:r>
            <a:r>
              <a:rPr lang="en-GB" sz="1200" dirty="0" err="1">
                <a:latin typeface="Comic Sans MS" pitchFamily="66" charset="0"/>
              </a:rPr>
              <a:t>boolP</a:t>
            </a:r>
            <a:r>
              <a:rPr lang="en-GB" sz="1200" dirty="0">
                <a:latin typeface="Comic Sans MS" pitchFamily="66" charset="0"/>
              </a:rPr>
              <a:t> (lb0 &lt; </a:t>
            </a:r>
            <a:r>
              <a:rPr lang="en-GB" sz="1200" dirty="0" err="1">
                <a:latin typeface="Comic Sans MS" pitchFamily="66" charset="0"/>
              </a:rPr>
              <a:t>sumnS</a:t>
            </a:r>
            <a:r>
              <a:rPr lang="en-GB" sz="1200" dirty="0">
                <a:latin typeface="Comic Sans MS" pitchFamily="66" charset="0"/>
              </a:rPr>
              <a:t> S2).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1200" dirty="0">
                <a:latin typeface="Comic Sans MS" pitchFamily="66" charset="0"/>
              </a:rPr>
              <a:t> lb1S2 := </a:t>
            </a:r>
            <a:r>
              <a:rPr lang="en-GB" sz="1200" dirty="0" err="1">
                <a:latin typeface="Comic Sans MS" pitchFamily="66" charset="0"/>
              </a:rPr>
              <a:t>lerif_trans</a:t>
            </a:r>
            <a:r>
              <a:rPr lang="en-GB" sz="1200" dirty="0">
                <a:latin typeface="Comic Sans MS" pitchFamily="66" charset="0"/>
              </a:rPr>
              <a:t> lb12 (</a:t>
            </a:r>
            <a:r>
              <a:rPr lang="en-GB" sz="1200" dirty="0" err="1">
                <a:latin typeface="Comic Sans MS" pitchFamily="66" charset="0"/>
              </a:rPr>
              <a:t>lerif_trans</a:t>
            </a:r>
            <a:r>
              <a:rPr lang="en-GB" sz="1200" dirty="0">
                <a:latin typeface="Comic Sans MS" pitchFamily="66" charset="0"/>
              </a:rPr>
              <a:t> lb23 (</a:t>
            </a:r>
            <a:r>
              <a:rPr lang="en-GB" sz="1200" dirty="0" err="1">
                <a:latin typeface="Comic Sans MS" pitchFamily="66" charset="0"/>
              </a:rPr>
              <a:t>lerif_trans</a:t>
            </a:r>
            <a:r>
              <a:rPr lang="en-GB" sz="1200" dirty="0">
                <a:latin typeface="Comic Sans MS" pitchFamily="66" charset="0"/>
              </a:rPr>
              <a:t> lb3S1' lbS1'2)).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ltr_neqAle</a:t>
            </a:r>
            <a:r>
              <a:rPr lang="en-GB" sz="1200" dirty="0">
                <a:latin typeface="Comic Sans MS" pitchFamily="66" charset="0"/>
              </a:rPr>
              <a:t> !(</a:t>
            </a:r>
            <a:r>
              <a:rPr lang="en-GB" sz="1200" dirty="0" err="1">
                <a:latin typeface="Comic Sans MS" pitchFamily="66" charset="0"/>
              </a:rPr>
              <a:t>lerif_trans</a:t>
            </a:r>
            <a:r>
              <a:rPr lang="en-GB" sz="1200" dirty="0">
                <a:latin typeface="Comic Sans MS" pitchFamily="66" charset="0"/>
              </a:rPr>
              <a:t> lb01 lb1S2) </a:t>
            </a:r>
            <a:r>
              <a:rPr lang="en-GB" sz="1200" dirty="0" err="1">
                <a:latin typeface="Comic Sans MS" pitchFamily="66" charset="0"/>
              </a:rPr>
              <a:t>andbT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has_predC</a:t>
            </a:r>
            <a:r>
              <a:rPr lang="en-GB" sz="1200" dirty="0">
                <a:latin typeface="Comic Sans MS" pitchFamily="66" charset="0"/>
              </a:rPr>
              <a:t> !</a:t>
            </a:r>
            <a:r>
              <a:rPr lang="en-GB" sz="1200" dirty="0" err="1">
                <a:latin typeface="Comic Sans MS" pitchFamily="66" charset="0"/>
              </a:rPr>
              <a:t>negbK</a:t>
            </a:r>
            <a:r>
              <a:rPr lang="en-GB" sz="1200" dirty="0">
                <a:latin typeface="Comic Sans MS" pitchFamily="66" charset="0"/>
              </a:rPr>
              <a:t>.</a:t>
            </a:r>
          </a:p>
          <a:p>
            <a:pPr algn="l"/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0066FF"/>
                </a:solidFill>
                <a:latin typeface="Comic Sans MS" pitchFamily="66" charset="0"/>
              </a:rPr>
              <a:t>case</a:t>
            </a:r>
            <a:r>
              <a:rPr lang="en-GB" sz="1200" dirty="0">
                <a:latin typeface="Comic Sans MS" pitchFamily="66" charset="0"/>
              </a:rPr>
              <a:t>/and5P=&gt; /</a:t>
            </a:r>
            <a:r>
              <a:rPr lang="en-GB" sz="1200" dirty="0" err="1">
                <a:latin typeface="Comic Sans MS" pitchFamily="66" charset="0"/>
              </a:rPr>
              <a:t>eqP</a:t>
            </a:r>
            <a:r>
              <a:rPr lang="en-GB" sz="1200" dirty="0">
                <a:latin typeface="Comic Sans MS" pitchFamily="66" charset="0"/>
              </a:rPr>
              <a:t> chi1qu /</a:t>
            </a:r>
            <a:r>
              <a:rPr lang="en-GB" sz="1200" dirty="0" err="1">
                <a:latin typeface="Comic Sans MS" pitchFamily="66" charset="0"/>
              </a:rPr>
              <a:t>eqP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Da_p</a:t>
            </a:r>
            <a:r>
              <a:rPr lang="en-GB" sz="1200" dirty="0">
                <a:latin typeface="Comic Sans MS" pitchFamily="66" charset="0"/>
              </a:rPr>
              <a:t> /</a:t>
            </a:r>
            <a:r>
              <a:rPr lang="en-GB" sz="1200" dirty="0" err="1">
                <a:latin typeface="Comic Sans MS" pitchFamily="66" charset="0"/>
              </a:rPr>
              <a:t>eqP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err="1">
                <a:latin typeface="Comic Sans MS" pitchFamily="66" charset="0"/>
              </a:rPr>
              <a:t>defC</a:t>
            </a:r>
            <a:r>
              <a:rPr lang="en-GB" sz="1200" dirty="0">
                <a:latin typeface="Comic Sans MS" pitchFamily="66" charset="0"/>
              </a:rPr>
              <a:t> /</a:t>
            </a:r>
            <a:r>
              <a:rPr lang="en-GB" sz="1200" dirty="0" err="1">
                <a:latin typeface="Comic Sans MS" pitchFamily="66" charset="0"/>
              </a:rPr>
              <a:t>eqP</a:t>
            </a:r>
            <a:r>
              <a:rPr lang="en-GB" sz="1200" dirty="0">
                <a:latin typeface="Comic Sans MS" pitchFamily="66" charset="0"/>
              </a:rPr>
              <a:t> sz_S1' /</a:t>
            </a:r>
            <a:r>
              <a:rPr lang="en-GB" sz="1200" dirty="0" err="1">
                <a:latin typeface="Comic Sans MS" pitchFamily="66" charset="0"/>
              </a:rPr>
              <a:t>allP</a:t>
            </a:r>
            <a:r>
              <a:rPr lang="en-GB" sz="1200" dirty="0">
                <a:latin typeface="Comic Sans MS" pitchFamily="66" charset="0"/>
              </a:rPr>
              <a:t> sS21'.</a:t>
            </a:r>
          </a:p>
        </p:txBody>
      </p:sp>
    </p:spTree>
    <p:extLst>
      <p:ext uri="{BB962C8B-B14F-4D97-AF65-F5344CB8AC3E}">
        <p14:creationId xmlns:p14="http://schemas.microsoft.com/office/powerpoint/2010/main" val="24648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300" b="0" dirty="0">
                <a:latin typeface="+mj-lt"/>
              </a:rPr>
              <a:t>Tactics Statistics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167595"/>
            <a:ext cx="4086225" cy="33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47160"/>
              </p:ext>
            </p:extLst>
          </p:nvPr>
        </p:nvGraphicFramePr>
        <p:xfrm>
          <a:off x="4987379" y="771550"/>
          <a:ext cx="5683902" cy="405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4" imgW="16459147" imgH="11734712" progId="MSGraph.Chart.8">
                  <p:embed followColorScheme="full"/>
                </p:oleObj>
              </mc:Choice>
              <mc:Fallback>
                <p:oleObj name="Chart" r:id="rId4" imgW="16459147" imgH="11734712" progId="MSGraph.Chart.8">
                  <p:embed followColorScheme="full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379" y="771550"/>
                        <a:ext cx="5683902" cy="4052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Modularity in Large Proofs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What’s in a proof?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Background theories</a:t>
            </a:r>
          </a:p>
          <a:p>
            <a:pPr lvl="1"/>
            <a:r>
              <a:rPr lang="en-GB" dirty="0"/>
              <a:t>From pencil-and-paper to algebra to exceptional characters</a:t>
            </a:r>
          </a:p>
          <a:p>
            <a:pPr lvl="2"/>
            <a:r>
              <a:rPr lang="en-GB" dirty="0"/>
              <a:t>Multiple usage, “small” interface</a:t>
            </a:r>
          </a:p>
          <a:p>
            <a:pPr lvl="2"/>
            <a:r>
              <a:rPr lang="en-GB" dirty="0"/>
              <a:t>Pareto size / use distribution</a:t>
            </a:r>
          </a:p>
          <a:p>
            <a:pPr lvl="2"/>
            <a:r>
              <a:rPr lang="en-GB" dirty="0"/>
              <a:t>See morning</a:t>
            </a:r>
          </a:p>
          <a:p>
            <a:pPr lvl="3"/>
            <a:endParaRPr lang="en-GB" dirty="0"/>
          </a:p>
          <a:p>
            <a:pPr lvl="0"/>
            <a:r>
              <a:rPr lang="en-GB" dirty="0"/>
              <a:t>Explicit argument</a:t>
            </a:r>
          </a:p>
          <a:p>
            <a:pPr lvl="1"/>
            <a:r>
              <a:rPr lang="en-GB" dirty="0"/>
              <a:t>String of lemmas, tactics</a:t>
            </a:r>
          </a:p>
          <a:p>
            <a:pPr lvl="2"/>
            <a:r>
              <a:rPr lang="en-GB" dirty="0"/>
              <a:t>Bespoke results, larger interface</a:t>
            </a:r>
          </a:p>
          <a:p>
            <a:pPr lvl="2"/>
            <a:r>
              <a:rPr lang="en-GB" dirty="0"/>
              <a:t>How much structure?</a:t>
            </a:r>
          </a:p>
          <a:p>
            <a:pPr lvl="2"/>
            <a:r>
              <a:rPr lang="en-GB" dirty="0"/>
              <a:t>Which structure?</a:t>
            </a:r>
          </a:p>
        </p:txBody>
      </p:sp>
    </p:spTree>
    <p:extLst>
      <p:ext uri="{BB962C8B-B14F-4D97-AF65-F5344CB8AC3E}">
        <p14:creationId xmlns:p14="http://schemas.microsoft.com/office/powerpoint/2010/main" val="429133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1143000"/>
            <a:ext cx="1900238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33" y="1143001"/>
            <a:ext cx="1841491" cy="2844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Background </a:t>
            </a:r>
            <a:r>
              <a:rPr lang="fr-CA" sz="33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Libraries</a:t>
            </a:r>
            <a:endParaRPr lang="en-GB" sz="33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889220"/>
            <a:ext cx="2970330" cy="3985253"/>
          </a:xfrm>
          <a:prstGeom prst="rect">
            <a:avLst/>
          </a:prstGeom>
        </p:spPr>
      </p:pic>
      <p:pic>
        <p:nvPicPr>
          <p:cNvPr id="4" name="Content Placeholder 3" descr="Mathematical Component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22" y="820742"/>
            <a:ext cx="4618438" cy="4053731"/>
          </a:xfrm>
        </p:spPr>
      </p:pic>
      <p:grpSp>
        <p:nvGrpSpPr>
          <p:cNvPr id="15" name="Group 14"/>
          <p:cNvGrpSpPr/>
          <p:nvPr/>
        </p:nvGrpSpPr>
        <p:grpSpPr>
          <a:xfrm>
            <a:off x="5798379" y="843558"/>
            <a:ext cx="1682521" cy="4030915"/>
            <a:chOff x="5626467" y="1124744"/>
            <a:chExt cx="2243361" cy="5374553"/>
          </a:xfrm>
        </p:grpSpPr>
        <p:sp>
          <p:nvSpPr>
            <p:cNvPr id="9" name="Right Brace 8"/>
            <p:cNvSpPr/>
            <p:nvPr/>
          </p:nvSpPr>
          <p:spPr>
            <a:xfrm>
              <a:off x="5724128" y="1124744"/>
              <a:ext cx="360040" cy="2088232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5626467" y="2780927"/>
              <a:ext cx="360040" cy="2535179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5724128" y="5316106"/>
              <a:ext cx="360040" cy="1183191"/>
            </a:xfrm>
            <a:prstGeom prst="rightBrac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28184" y="5723964"/>
              <a:ext cx="101164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350" dirty="0">
                  <a:solidFill>
                    <a:schemeClr val="accent6">
                      <a:lumMod val="50000"/>
                    </a:schemeClr>
                  </a:solidFill>
                </a:rPr>
                <a:t>4 </a:t>
              </a:r>
              <a:r>
                <a:rPr lang="fr-CA" sz="1350" dirty="0" err="1">
                  <a:solidFill>
                    <a:schemeClr val="accent6">
                      <a:lumMod val="50000"/>
                    </a:schemeClr>
                  </a:solidFill>
                </a:rPr>
                <a:t>colour</a:t>
              </a:r>
              <a:endParaRPr lang="en-GB" sz="13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30523" y="3851756"/>
              <a:ext cx="14156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350" dirty="0">
                  <a:solidFill>
                    <a:srgbClr val="0070C0"/>
                  </a:solidFill>
                </a:rPr>
                <a:t>components</a:t>
              </a:r>
              <a:endParaRPr lang="en-GB" sz="1350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3" y="1979548"/>
              <a:ext cx="164164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350" dirty="0" err="1">
                  <a:solidFill>
                    <a:srgbClr val="00B050"/>
                  </a:solidFill>
                </a:rPr>
                <a:t>Feit</a:t>
              </a:r>
              <a:r>
                <a:rPr lang="fr-CA" sz="1350" dirty="0">
                  <a:solidFill>
                    <a:srgbClr val="00B050"/>
                  </a:solidFill>
                </a:rPr>
                <a:t> Thompson</a:t>
              </a:r>
              <a:endParaRPr lang="en-GB" sz="135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7" name="Picture 16" descr="Mathematical Components - Internet Explorer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858" y="1143000"/>
            <a:ext cx="4989134" cy="331325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8" name="Picture 17" descr="fingroup - Internet Explorer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9090" y="801958"/>
            <a:ext cx="1905991" cy="47738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9" name="Picture 18" descr="fingroup - Windows Internet Explorer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7500" r="22243" b="15535"/>
          <a:stretch/>
        </p:blipFill>
        <p:spPr>
          <a:xfrm>
            <a:off x="2307431" y="821531"/>
            <a:ext cx="4843463" cy="39586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Picture 15" descr="emacs@MSRC-GONTHIER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970" r="11601" b="15444"/>
          <a:stretch/>
        </p:blipFill>
        <p:spPr>
          <a:xfrm>
            <a:off x="1763688" y="898763"/>
            <a:ext cx="5865019" cy="39801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0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2498E-6 L 0.33472 3.02498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9288E-6 L 0.31788 -0.1489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7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C082118-73B4-4CEF-9D12-946860D9B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300" b="0" dirty="0">
                <a:latin typeface="+mj-lt"/>
              </a:rPr>
              <a:t>Power law</a:t>
            </a:r>
          </a:p>
        </p:txBody>
      </p:sp>
      <p:graphicFrame>
        <p:nvGraphicFramePr>
          <p:cNvPr id="73731" name="Object 3">
            <a:extLst>
              <a:ext uri="{FF2B5EF4-FFF2-40B4-BE49-F238E27FC236}">
                <a16:creationId xmlns:a16="http://schemas.microsoft.com/office/drawing/2014/main" id="{D4B8AF86-C64C-427B-AA59-5535777C9339}"/>
              </a:ext>
            </a:extLst>
          </p:cNvPr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3938483"/>
              </p:ext>
            </p:extLst>
          </p:nvPr>
        </p:nvGraphicFramePr>
        <p:xfrm>
          <a:off x="1331640" y="771550"/>
          <a:ext cx="6768752" cy="377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7362722" imgH="3409812" progId="Excel.Chart.8">
                  <p:embed/>
                </p:oleObj>
              </mc:Choice>
              <mc:Fallback>
                <p:oleObj name="Chart" r:id="rId3" imgW="7362722" imgH="3409812" progId="Excel.Chart.8">
                  <p:embed/>
                  <p:pic>
                    <p:nvPicPr>
                      <p:cNvPr id="73731" name="Object 3">
                        <a:extLst>
                          <a:ext uri="{FF2B5EF4-FFF2-40B4-BE49-F238E27FC236}">
                            <a16:creationId xmlns:a16="http://schemas.microsoft.com/office/drawing/2014/main" id="{D4B8AF86-C64C-427B-AA59-5535777C9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771550"/>
                        <a:ext cx="6768752" cy="3776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Ancient mathematics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005576"/>
            <a:ext cx="4197708" cy="37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Modern Mathematics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2141730" y="1005577"/>
            <a:ext cx="3231345" cy="37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0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Computer Mathematics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B21F8B-9BF7-477C-BDFC-535DD4620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68588"/>
            <a:ext cx="6131381" cy="34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Evolution 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1387265"/>
            <a:ext cx="2685454" cy="243027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47204" y="928214"/>
            <a:ext cx="2642768" cy="30243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400" kern="1200" dirty="0" smtClean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1400" kern="1200" dirty="0" smtClean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400" kern="1200" dirty="0" smtClean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400" kern="1200" dirty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CC00CC"/>
                </a:solidFill>
                <a:latin typeface="Comic Sans MS" pitchFamily="66" charset="0"/>
              </a:rPr>
              <a:t>Theorem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u="sng" dirty="0" err="1">
                <a:solidFill>
                  <a:srgbClr val="FF0000"/>
                </a:solidFill>
                <a:latin typeface="Comic Sans MS" pitchFamily="66" charset="0"/>
              </a:rPr>
              <a:t>Sylow's_theorem</a:t>
            </a:r>
            <a:r>
              <a:rPr lang="en-GB" sz="525" dirty="0">
                <a:latin typeface="Comic Sans MS" pitchFamily="66" charset="0"/>
              </a:rPr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[/\ </a:t>
            </a:r>
            <a:r>
              <a:rPr lang="en-GB" sz="525" dirty="0" err="1">
                <a:solidFill>
                  <a:srgbClr val="008000"/>
                </a:solidFill>
                <a:latin typeface="Comic Sans MS" pitchFamily="66" charset="0"/>
              </a:rPr>
              <a:t>forall</a:t>
            </a:r>
            <a:r>
              <a:rPr lang="en-GB" sz="525" dirty="0">
                <a:latin typeface="Comic Sans MS" pitchFamily="66" charset="0"/>
              </a:rPr>
              <a:t> P, [max P | p.-subgroup(G) P] = p.-</a:t>
            </a:r>
            <a:r>
              <a:rPr lang="en-GB" sz="525" dirty="0" err="1">
                <a:latin typeface="Comic Sans MS" pitchFamily="66" charset="0"/>
              </a:rPr>
              <a:t>Sylow</a:t>
            </a:r>
            <a:r>
              <a:rPr lang="en-GB" sz="525" dirty="0">
                <a:latin typeface="Comic Sans MS" pitchFamily="66" charset="0"/>
              </a:rPr>
              <a:t>(G) P,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    [transitive (G | 'JG) on '</a:t>
            </a:r>
            <a:r>
              <a:rPr lang="en-GB" sz="525" dirty="0" err="1">
                <a:latin typeface="Comic Sans MS" pitchFamily="66" charset="0"/>
              </a:rPr>
              <a:t>Syl_p</a:t>
            </a:r>
            <a:r>
              <a:rPr lang="en-GB" sz="525" dirty="0">
                <a:latin typeface="Comic Sans MS" pitchFamily="66" charset="0"/>
              </a:rPr>
              <a:t>(G)],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    </a:t>
            </a:r>
            <a:r>
              <a:rPr lang="en-GB" sz="525" dirty="0" err="1">
                <a:solidFill>
                  <a:srgbClr val="008000"/>
                </a:solidFill>
                <a:latin typeface="Comic Sans MS" pitchFamily="66" charset="0"/>
              </a:rPr>
              <a:t>forall</a:t>
            </a:r>
            <a:r>
              <a:rPr lang="en-GB" sz="525" dirty="0">
                <a:latin typeface="Comic Sans MS" pitchFamily="66" charset="0"/>
              </a:rPr>
              <a:t> P, p.-</a:t>
            </a:r>
            <a:r>
              <a:rPr lang="en-GB" sz="525" dirty="0" err="1">
                <a:latin typeface="Comic Sans MS" pitchFamily="66" charset="0"/>
              </a:rPr>
              <a:t>Sylow</a:t>
            </a:r>
            <a:r>
              <a:rPr lang="en-GB" sz="525" dirty="0">
                <a:latin typeface="Comic Sans MS" pitchFamily="66" charset="0"/>
              </a:rPr>
              <a:t>(G) P -&gt; #|'</a:t>
            </a:r>
            <a:r>
              <a:rPr lang="en-GB" sz="525" dirty="0" err="1">
                <a:latin typeface="Comic Sans MS" pitchFamily="66" charset="0"/>
              </a:rPr>
              <a:t>Syl_p</a:t>
            </a:r>
            <a:r>
              <a:rPr lang="en-GB" sz="525" dirty="0">
                <a:latin typeface="Comic Sans MS" pitchFamily="66" charset="0"/>
              </a:rPr>
              <a:t>(G)| = #|G : 'N_G(P)|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 &amp;  prime p -&gt; #|'</a:t>
            </a:r>
            <a:r>
              <a:rPr lang="en-GB" sz="525" dirty="0" err="1">
                <a:latin typeface="Comic Sans MS" pitchFamily="66" charset="0"/>
              </a:rPr>
              <a:t>Syl_p</a:t>
            </a:r>
            <a:r>
              <a:rPr lang="en-GB" sz="525" dirty="0">
                <a:latin typeface="Comic Sans MS" pitchFamily="66" charset="0"/>
              </a:rPr>
              <a:t>(G)| %% p = 1%N ].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CC00CC"/>
                </a:solidFill>
                <a:latin typeface="Comic Sans MS" pitchFamily="66" charset="0"/>
              </a:rPr>
              <a:t>Proof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maxp</a:t>
            </a:r>
            <a:r>
              <a:rPr lang="en-GB" sz="525" dirty="0">
                <a:latin typeface="Comic Sans MS" pitchFamily="66" charset="0"/>
              </a:rPr>
              <a:t> A P := [max P | p.-subgroup(A) P];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525" dirty="0">
                <a:latin typeface="Comic Sans MS" pitchFamily="66" charset="0"/>
              </a:rPr>
              <a:t> S := [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set</a:t>
            </a:r>
            <a:r>
              <a:rPr lang="en-GB" sz="525" dirty="0">
                <a:latin typeface="Comic Sans MS" pitchFamily="66" charset="0"/>
              </a:rPr>
              <a:t> P | </a:t>
            </a:r>
            <a:r>
              <a:rPr lang="en-GB" sz="525" dirty="0" err="1">
                <a:latin typeface="Comic Sans MS" pitchFamily="66" charset="0"/>
              </a:rPr>
              <a:t>maxp</a:t>
            </a:r>
            <a:r>
              <a:rPr lang="en-GB" sz="525" dirty="0">
                <a:latin typeface="Comic Sans MS" pitchFamily="66" charset="0"/>
              </a:rPr>
              <a:t> G P].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pose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oG</a:t>
            </a:r>
            <a:r>
              <a:rPr lang="en-GB" sz="525" dirty="0">
                <a:latin typeface="Comic Sans MS" pitchFamily="66" charset="0"/>
              </a:rPr>
              <a:t> := orbit '</a:t>
            </a:r>
            <a:r>
              <a:rPr lang="en-GB" sz="525" dirty="0" err="1">
                <a:latin typeface="Comic Sans MS" pitchFamily="66" charset="0"/>
              </a:rPr>
              <a:t>JG%act</a:t>
            </a:r>
            <a:r>
              <a:rPr lang="en-GB" sz="525" dirty="0">
                <a:latin typeface="Comic Sans MS" pitchFamily="66" charset="0"/>
              </a:rPr>
              <a:t> G.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actS</a:t>
            </a:r>
            <a:r>
              <a:rPr lang="en-GB" sz="525" dirty="0">
                <a:latin typeface="Comic Sans MS" pitchFamily="66" charset="0"/>
              </a:rPr>
              <a:t>: [acts (G | 'JG) on S].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subsetP</a:t>
            </a:r>
            <a:r>
              <a:rPr lang="en-GB" sz="525" dirty="0">
                <a:latin typeface="Comic Sans MS" pitchFamily="66" charset="0"/>
              </a:rPr>
              <a:t>=&gt; x </a:t>
            </a:r>
            <a:r>
              <a:rPr lang="en-GB" sz="525" dirty="0" err="1">
                <a:latin typeface="Comic Sans MS" pitchFamily="66" charset="0"/>
              </a:rPr>
              <a:t>Gx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inE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subsetP</a:t>
            </a:r>
            <a:r>
              <a:rPr lang="en-GB" sz="525" dirty="0">
                <a:latin typeface="Comic Sans MS" pitchFamily="66" charset="0"/>
              </a:rPr>
              <a:t>=&gt; P;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3!inE.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exact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max_pgroupJ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S_pG</a:t>
            </a:r>
            <a:r>
              <a:rPr lang="en-GB" sz="525" dirty="0">
                <a:latin typeface="Comic Sans MS" pitchFamily="66" charset="0"/>
              </a:rPr>
              <a:t> P: P \</a:t>
            </a:r>
            <a:r>
              <a:rPr lang="en-GB" sz="525" dirty="0">
                <a:solidFill>
                  <a:srgbClr val="008000"/>
                </a:solidFill>
                <a:latin typeface="Comic Sans MS" pitchFamily="66" charset="0"/>
              </a:rPr>
              <a:t>in</a:t>
            </a:r>
            <a:r>
              <a:rPr lang="en-GB" sz="525" dirty="0">
                <a:latin typeface="Comic Sans MS" pitchFamily="66" charset="0"/>
              </a:rPr>
              <a:t> S -&gt; P \subset G /\ p.-group P.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inE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case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maxgroupP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case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andP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SmaxN</a:t>
            </a:r>
            <a:r>
              <a:rPr lang="en-GB" sz="525" dirty="0">
                <a:latin typeface="Comic Sans MS" pitchFamily="66" charset="0"/>
              </a:rPr>
              <a:t> P Q: Q \</a:t>
            </a:r>
            <a:r>
              <a:rPr lang="en-GB" sz="525" dirty="0">
                <a:solidFill>
                  <a:srgbClr val="008000"/>
                </a:solidFill>
                <a:latin typeface="Comic Sans MS" pitchFamily="66" charset="0"/>
              </a:rPr>
              <a:t>in</a:t>
            </a:r>
            <a:r>
              <a:rPr lang="en-GB" sz="525" dirty="0">
                <a:latin typeface="Comic Sans MS" pitchFamily="66" charset="0"/>
              </a:rPr>
              <a:t> S -&gt; Q \subset 'N(P) -&gt; </a:t>
            </a:r>
            <a:r>
              <a:rPr lang="en-GB" sz="525" dirty="0" err="1">
                <a:latin typeface="Comic Sans MS" pitchFamily="66" charset="0"/>
              </a:rPr>
              <a:t>maxp</a:t>
            </a:r>
            <a:r>
              <a:rPr lang="en-GB" sz="525" dirty="0">
                <a:latin typeface="Comic Sans MS" pitchFamily="66" charset="0"/>
              </a:rPr>
              <a:t> 'N_G(P) Q.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inE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case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maxgroupP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case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andP</a:t>
            </a:r>
            <a:r>
              <a:rPr lang="en-GB" sz="525" dirty="0">
                <a:latin typeface="Comic Sans MS" pitchFamily="66" charset="0"/>
              </a:rPr>
              <a:t>=&gt; </a:t>
            </a:r>
            <a:r>
              <a:rPr lang="en-GB" sz="525" dirty="0" err="1">
                <a:latin typeface="Comic Sans MS" pitchFamily="66" charset="0"/>
              </a:rPr>
              <a:t>sQG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pQ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maxQ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nPQ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maxgroupP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/</a:t>
            </a:r>
            <a:r>
              <a:rPr lang="en-GB" sz="525" dirty="0" err="1">
                <a:latin typeface="Comic Sans MS" pitchFamily="66" charset="0"/>
              </a:rPr>
              <a:t>psubgroup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subsetI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sQG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nPQ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split</a:t>
            </a:r>
            <a:r>
              <a:rPr lang="en-GB" sz="525" dirty="0">
                <a:latin typeface="Comic Sans MS" pitchFamily="66" charset="0"/>
              </a:rPr>
              <a:t>=&gt; // R;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subsetI</a:t>
            </a:r>
            <a:r>
              <a:rPr lang="en-GB" sz="525" dirty="0">
                <a:latin typeface="Comic Sans MS" pitchFamily="66" charset="0"/>
              </a:rPr>
              <a:t> -</a:t>
            </a:r>
            <a:r>
              <a:rPr lang="en-GB" sz="525" dirty="0" err="1">
                <a:latin typeface="Comic Sans MS" pitchFamily="66" charset="0"/>
              </a:rPr>
              <a:t>andbA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andbCA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case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andP</a:t>
            </a:r>
            <a:r>
              <a:rPr lang="en-GB" sz="525" dirty="0">
                <a:latin typeface="Comic Sans MS" pitchFamily="66" charset="0"/>
              </a:rPr>
              <a:t>=&gt; _;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exact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maxQ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nrmG</a:t>
            </a:r>
            <a:r>
              <a:rPr lang="en-GB" sz="525" dirty="0">
                <a:latin typeface="Comic Sans MS" pitchFamily="66" charset="0"/>
              </a:rPr>
              <a:t> P: P \subset G -&gt; P &lt;| 'N_G(P).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move</a:t>
            </a:r>
            <a:r>
              <a:rPr lang="en-GB" sz="525" dirty="0">
                <a:latin typeface="Comic Sans MS" pitchFamily="66" charset="0"/>
              </a:rPr>
              <a:t>=&gt; P </a:t>
            </a:r>
            <a:r>
              <a:rPr lang="en-GB" sz="525" dirty="0" err="1">
                <a:latin typeface="Comic Sans MS" pitchFamily="66" charset="0"/>
              </a:rPr>
              <a:t>sPG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/normal </a:t>
            </a:r>
            <a:r>
              <a:rPr lang="en-GB" sz="525" dirty="0" err="1">
                <a:latin typeface="Comic Sans MS" pitchFamily="66" charset="0"/>
              </a:rPr>
              <a:t>subsetIr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subsetI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sPG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normG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sylS</a:t>
            </a:r>
            <a:r>
              <a:rPr lang="en-GB" sz="525" dirty="0">
                <a:latin typeface="Comic Sans MS" pitchFamily="66" charset="0"/>
              </a:rPr>
              <a:t> P: P \</a:t>
            </a:r>
            <a:r>
              <a:rPr lang="en-GB" sz="525" dirty="0">
                <a:solidFill>
                  <a:srgbClr val="008000"/>
                </a:solidFill>
                <a:latin typeface="Comic Sans MS" pitchFamily="66" charset="0"/>
              </a:rPr>
              <a:t>in</a:t>
            </a:r>
            <a:r>
              <a:rPr lang="en-GB" sz="525" dirty="0">
                <a:latin typeface="Comic Sans MS" pitchFamily="66" charset="0"/>
              </a:rPr>
              <a:t> S -&gt; p.-</a:t>
            </a:r>
            <a:r>
              <a:rPr lang="en-GB" sz="525" dirty="0" err="1">
                <a:latin typeface="Comic Sans MS" pitchFamily="66" charset="0"/>
              </a:rPr>
              <a:t>Sylow</a:t>
            </a:r>
            <a:r>
              <a:rPr lang="en-GB" sz="525" dirty="0">
                <a:latin typeface="Comic Sans MS" pitchFamily="66" charset="0"/>
              </a:rPr>
              <a:t>('N_G(P)) P.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move</a:t>
            </a:r>
            <a:r>
              <a:rPr lang="en-GB" sz="525" dirty="0">
                <a:latin typeface="Comic Sans MS" pitchFamily="66" charset="0"/>
              </a:rPr>
              <a:t>=&gt; S_P;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[</a:t>
            </a:r>
            <a:r>
              <a:rPr lang="en-GB" sz="525" dirty="0" err="1">
                <a:latin typeface="Comic Sans MS" pitchFamily="66" charset="0"/>
              </a:rPr>
              <a:t>sPG</a:t>
            </a: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 err="1">
                <a:latin typeface="Comic Sans MS" pitchFamily="66" charset="0"/>
              </a:rPr>
              <a:t>pP</a:t>
            </a:r>
            <a:r>
              <a:rPr lang="en-GB" sz="525" dirty="0">
                <a:latin typeface="Comic Sans MS" pitchFamily="66" charset="0"/>
              </a:rPr>
              <a:t>] := </a:t>
            </a:r>
            <a:r>
              <a:rPr lang="en-GB" sz="525" dirty="0" err="1">
                <a:latin typeface="Comic Sans MS" pitchFamily="66" charset="0"/>
              </a:rPr>
              <a:t>S_pG</a:t>
            </a:r>
            <a:r>
              <a:rPr lang="en-GB" sz="525" dirty="0">
                <a:latin typeface="Comic Sans MS" pitchFamily="66" charset="0"/>
              </a:rPr>
              <a:t> P S_P.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normal_max_pgroup_Hall</a:t>
            </a:r>
            <a:r>
              <a:rPr lang="en-GB" sz="525" dirty="0">
                <a:latin typeface="Comic Sans MS" pitchFamily="66" charset="0"/>
              </a:rPr>
              <a:t> ?</a:t>
            </a:r>
            <a:r>
              <a:rPr lang="en-GB" sz="525" dirty="0" err="1">
                <a:latin typeface="Comic Sans MS" pitchFamily="66" charset="0"/>
              </a:rPr>
              <a:t>nrmG</a:t>
            </a:r>
            <a:r>
              <a:rPr lang="en-GB" sz="525" dirty="0">
                <a:latin typeface="Comic Sans MS" pitchFamily="66" charset="0"/>
              </a:rPr>
              <a:t> //;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SmaxN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?</a:t>
            </a:r>
            <a:r>
              <a:rPr lang="en-GB" sz="525" dirty="0" err="1">
                <a:latin typeface="Comic Sans MS" pitchFamily="66" charset="0"/>
              </a:rPr>
              <a:t>normG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{</a:t>
            </a:r>
            <a:r>
              <a:rPr lang="en-GB" sz="525" dirty="0" err="1">
                <a:latin typeface="Comic Sans MS" pitchFamily="66" charset="0"/>
              </a:rPr>
              <a:t>SmaxN</a:t>
            </a:r>
            <a:r>
              <a:rPr lang="en-GB" sz="525" dirty="0">
                <a:latin typeface="Comic Sans MS" pitchFamily="66" charset="0"/>
              </a:rPr>
              <a:t>} </a:t>
            </a:r>
            <a:r>
              <a:rPr lang="en-GB" sz="525" dirty="0" err="1">
                <a:latin typeface="Comic Sans MS" pitchFamily="66" charset="0"/>
              </a:rPr>
              <a:t>defCS</a:t>
            </a:r>
            <a:r>
              <a:rPr lang="en-GB" sz="525" dirty="0">
                <a:latin typeface="Comic Sans MS" pitchFamily="66" charset="0"/>
              </a:rPr>
              <a:t> P: P \</a:t>
            </a:r>
            <a:r>
              <a:rPr lang="en-GB" sz="525" dirty="0">
                <a:solidFill>
                  <a:srgbClr val="008000"/>
                </a:solidFill>
                <a:latin typeface="Comic Sans MS" pitchFamily="66" charset="0"/>
              </a:rPr>
              <a:t>in</a:t>
            </a:r>
            <a:r>
              <a:rPr lang="en-GB" sz="525" dirty="0">
                <a:latin typeface="Comic Sans MS" pitchFamily="66" charset="0"/>
              </a:rPr>
              <a:t> S -&gt; 'C_S(P | 'JG) = [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set</a:t>
            </a:r>
            <a:r>
              <a:rPr lang="en-GB" sz="525" dirty="0">
                <a:latin typeface="Comic Sans MS" pitchFamily="66" charset="0"/>
              </a:rPr>
              <a:t> P].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move</a:t>
            </a:r>
            <a:r>
              <a:rPr lang="en-GB" sz="525" dirty="0">
                <a:latin typeface="Comic Sans MS" pitchFamily="66" charset="0"/>
              </a:rPr>
              <a:t>=&gt; S_P;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setP</a:t>
            </a:r>
            <a:r>
              <a:rPr lang="en-GB" sz="525" dirty="0">
                <a:latin typeface="Comic Sans MS" pitchFamily="66" charset="0"/>
              </a:rPr>
              <a:t>=&gt; Q;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{1}</a:t>
            </a:r>
            <a:r>
              <a:rPr lang="en-GB" sz="525" dirty="0" err="1">
                <a:latin typeface="Comic Sans MS" pitchFamily="66" charset="0"/>
              </a:rPr>
              <a:t>in_setI</a:t>
            </a:r>
            <a:r>
              <a:rPr lang="en-GB" sz="525" dirty="0">
                <a:latin typeface="Comic Sans MS" pitchFamily="66" charset="0"/>
              </a:rPr>
              <a:t> {1}</a:t>
            </a:r>
            <a:r>
              <a:rPr lang="en-GB" sz="525" dirty="0" err="1">
                <a:latin typeface="Comic Sans MS" pitchFamily="66" charset="0"/>
              </a:rPr>
              <a:t>conjG_fix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andP</a:t>
            </a:r>
            <a:r>
              <a:rPr lang="en-GB" sz="525" dirty="0">
                <a:latin typeface="Comic Sans MS" pitchFamily="66" charset="0"/>
              </a:rPr>
              <a:t>/set1P=&gt; [[S_Q </a:t>
            </a:r>
            <a:r>
              <a:rPr lang="en-GB" sz="525" dirty="0" err="1">
                <a:latin typeface="Comic Sans MS" pitchFamily="66" charset="0"/>
              </a:rPr>
              <a:t>nQP</a:t>
            </a:r>
            <a:r>
              <a:rPr lang="en-GB" sz="525" dirty="0">
                <a:latin typeface="Comic Sans MS" pitchFamily="66" charset="0"/>
              </a:rPr>
              <a:t>]|-&gt;{Q}]; </a:t>
            </a:r>
            <a:r>
              <a:rPr lang="en-GB" sz="525" dirty="0">
                <a:solidFill>
                  <a:srgbClr val="CC00CC"/>
                </a:solidFill>
                <a:latin typeface="Comic Sans MS" pitchFamily="66" charset="0"/>
              </a:rPr>
              <a:t>last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normG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val_inj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symmetry</a:t>
            </a:r>
            <a:r>
              <a:rPr lang="en-GB" sz="525" dirty="0">
                <a:latin typeface="Comic Sans MS" pitchFamily="66" charset="0"/>
              </a:rPr>
              <a:t>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case</a:t>
            </a:r>
            <a:r>
              <a:rPr lang="en-GB" sz="525" dirty="0">
                <a:latin typeface="Comic Sans MS" pitchFamily="66" charset="0"/>
              </a:rPr>
              <a:t>: (</a:t>
            </a:r>
            <a:r>
              <a:rPr lang="en-GB" sz="525" dirty="0" err="1">
                <a:latin typeface="Comic Sans MS" pitchFamily="66" charset="0"/>
              </a:rPr>
              <a:t>S_pG</a:t>
            </a:r>
            <a:r>
              <a:rPr lang="en-GB" sz="525" dirty="0">
                <a:latin typeface="Comic Sans MS" pitchFamily="66" charset="0"/>
              </a:rPr>
              <a:t> Q) =&gt; //= </a:t>
            </a:r>
            <a:r>
              <a:rPr lang="en-GB" sz="525" dirty="0" err="1">
                <a:latin typeface="Comic Sans MS" pitchFamily="66" charset="0"/>
              </a:rPr>
              <a:t>sQG</a:t>
            </a:r>
            <a:r>
              <a:rPr lang="en-GB" sz="525" dirty="0">
                <a:latin typeface="Comic Sans MS" pitchFamily="66" charset="0"/>
              </a:rPr>
              <a:t> _.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uniq_normal_Hall</a:t>
            </a:r>
            <a:r>
              <a:rPr lang="en-GB" sz="525" dirty="0">
                <a:latin typeface="Comic Sans MS" pitchFamily="66" charset="0"/>
              </a:rPr>
              <a:t> (</a:t>
            </a:r>
            <a:r>
              <a:rPr lang="en-GB" sz="525" dirty="0" err="1">
                <a:latin typeface="Comic Sans MS" pitchFamily="66" charset="0"/>
              </a:rPr>
              <a:t>SmaxN</a:t>
            </a:r>
            <a:r>
              <a:rPr lang="en-GB" sz="525" dirty="0">
                <a:latin typeface="Comic Sans MS" pitchFamily="66" charset="0"/>
              </a:rPr>
              <a:t> Q _ _ _) =&gt; //=;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?</a:t>
            </a:r>
            <a:r>
              <a:rPr lang="en-GB" sz="525" dirty="0" err="1">
                <a:latin typeface="Comic Sans MS" pitchFamily="66" charset="0"/>
              </a:rPr>
              <a:t>sylS</a:t>
            </a:r>
            <a:r>
              <a:rPr lang="en-GB" sz="525" dirty="0">
                <a:latin typeface="Comic Sans MS" pitchFamily="66" charset="0"/>
              </a:rPr>
              <a:t> ?</a:t>
            </a:r>
            <a:r>
              <a:rPr lang="en-GB" sz="525" dirty="0" err="1">
                <a:latin typeface="Comic Sans MS" pitchFamily="66" charset="0"/>
              </a:rPr>
              <a:t>nrmG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{</a:t>
            </a:r>
            <a:r>
              <a:rPr lang="en-GB" sz="525" dirty="0" err="1">
                <a:latin typeface="Comic Sans MS" pitchFamily="66" charset="0"/>
              </a:rPr>
              <a:t>defCS</a:t>
            </a:r>
            <a:r>
              <a:rPr lang="en-GB" sz="525" dirty="0">
                <a:latin typeface="Comic Sans MS" pitchFamily="66" charset="0"/>
              </a:rPr>
              <a:t>} </a:t>
            </a:r>
            <a:r>
              <a:rPr lang="en-GB" sz="525" dirty="0" err="1">
                <a:latin typeface="Comic Sans MS" pitchFamily="66" charset="0"/>
              </a:rPr>
              <a:t>oG_mod</a:t>
            </a:r>
            <a:r>
              <a:rPr lang="en-GB" sz="525" dirty="0">
                <a:latin typeface="Comic Sans MS" pitchFamily="66" charset="0"/>
              </a:rPr>
              <a:t>: {</a:t>
            </a:r>
            <a:r>
              <a:rPr lang="en-GB" sz="525" dirty="0">
                <a:solidFill>
                  <a:srgbClr val="008000"/>
                </a:solidFill>
                <a:latin typeface="Comic Sans MS" pitchFamily="66" charset="0"/>
              </a:rPr>
              <a:t>in</a:t>
            </a:r>
            <a:r>
              <a:rPr lang="en-GB" sz="525" dirty="0">
                <a:latin typeface="Comic Sans MS" pitchFamily="66" charset="0"/>
              </a:rPr>
              <a:t> S &amp;, </a:t>
            </a:r>
            <a:r>
              <a:rPr lang="en-GB" sz="525" dirty="0" err="1">
                <a:solidFill>
                  <a:srgbClr val="008000"/>
                </a:solidFill>
                <a:latin typeface="Comic Sans MS" pitchFamily="66" charset="0"/>
              </a:rPr>
              <a:t>forall</a:t>
            </a:r>
            <a:r>
              <a:rPr lang="en-GB" sz="525" dirty="0">
                <a:latin typeface="Comic Sans MS" pitchFamily="66" charset="0"/>
              </a:rPr>
              <a:t> P Q, #|</a:t>
            </a:r>
            <a:r>
              <a:rPr lang="en-GB" sz="525" dirty="0" err="1">
                <a:latin typeface="Comic Sans MS" pitchFamily="66" charset="0"/>
              </a:rPr>
              <a:t>oG</a:t>
            </a:r>
            <a:r>
              <a:rPr lang="en-GB" sz="525" dirty="0">
                <a:latin typeface="Comic Sans MS" pitchFamily="66" charset="0"/>
              </a:rPr>
              <a:t> P| %% p = (Q \</a:t>
            </a:r>
            <a:r>
              <a:rPr lang="en-GB" sz="525" dirty="0">
                <a:solidFill>
                  <a:srgbClr val="008000"/>
                </a:solidFill>
                <a:latin typeface="Comic Sans MS" pitchFamily="66" charset="0"/>
              </a:rPr>
              <a:t>in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oG</a:t>
            </a:r>
            <a:r>
              <a:rPr lang="en-GB" sz="525" dirty="0">
                <a:latin typeface="Comic Sans MS" pitchFamily="66" charset="0"/>
              </a:rPr>
              <a:t> P) %% p}.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move</a:t>
            </a:r>
            <a:r>
              <a:rPr lang="en-GB" sz="525" dirty="0">
                <a:latin typeface="Comic Sans MS" pitchFamily="66" charset="0"/>
              </a:rPr>
              <a:t>=&gt; P Q S_P S_Q;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[</a:t>
            </a:r>
            <a:r>
              <a:rPr lang="en-GB" sz="525" dirty="0" err="1">
                <a:latin typeface="Comic Sans MS" pitchFamily="66" charset="0"/>
              </a:rPr>
              <a:t>sQG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pQ</a:t>
            </a:r>
            <a:r>
              <a:rPr lang="en-GB" sz="525" dirty="0">
                <a:latin typeface="Comic Sans MS" pitchFamily="66" charset="0"/>
              </a:rPr>
              <a:t>] := </a:t>
            </a:r>
            <a:r>
              <a:rPr lang="en-GB" sz="525" dirty="0" err="1">
                <a:latin typeface="Comic Sans MS" pitchFamily="66" charset="0"/>
              </a:rPr>
              <a:t>S_pG</a:t>
            </a:r>
            <a:r>
              <a:rPr lang="en-GB" sz="525" dirty="0">
                <a:latin typeface="Comic Sans MS" pitchFamily="66" charset="0"/>
              </a:rPr>
              <a:t> _ S_Q.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soP_S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oG</a:t>
            </a:r>
            <a:r>
              <a:rPr lang="en-GB" sz="525" dirty="0">
                <a:latin typeface="Comic Sans MS" pitchFamily="66" charset="0"/>
              </a:rPr>
              <a:t> P \subset S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acts_orbit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GB" sz="525" dirty="0">
                <a:latin typeface="Comic Sans MS" pitchFamily="66" charset="0"/>
              </a:rPr>
              <a:t>: [acts (Q | 'JG) on </a:t>
            </a:r>
            <a:r>
              <a:rPr lang="en-GB" sz="525" dirty="0" err="1">
                <a:latin typeface="Comic Sans MS" pitchFamily="66" charset="0"/>
              </a:rPr>
              <a:t>oG</a:t>
            </a:r>
            <a:r>
              <a:rPr lang="en-GB" sz="525" dirty="0">
                <a:latin typeface="Comic Sans MS" pitchFamily="66" charset="0"/>
              </a:rPr>
              <a:t> P].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actsP</a:t>
            </a:r>
            <a:r>
              <a:rPr lang="en-GB" sz="525" dirty="0">
                <a:latin typeface="Comic Sans MS" pitchFamily="66" charset="0"/>
              </a:rPr>
              <a:t>=&gt; x /(</a:t>
            </a:r>
            <a:r>
              <a:rPr lang="en-GB" sz="525" dirty="0" err="1">
                <a:latin typeface="Comic Sans MS" pitchFamily="66" charset="0"/>
              </a:rPr>
              <a:t>subsetP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sQG</a:t>
            </a:r>
            <a:r>
              <a:rPr lang="en-GB" sz="525" dirty="0">
                <a:latin typeface="Comic Sans MS" pitchFamily="66" charset="0"/>
              </a:rPr>
              <a:t>) </a:t>
            </a:r>
            <a:r>
              <a:rPr lang="en-GB" sz="525" dirty="0" err="1">
                <a:latin typeface="Comic Sans MS" pitchFamily="66" charset="0"/>
              </a:rPr>
              <a:t>Gx</a:t>
            </a:r>
            <a:r>
              <a:rPr lang="en-GB" sz="525" dirty="0">
                <a:latin typeface="Comic Sans MS" pitchFamily="66" charset="0"/>
              </a:rPr>
              <a:t> R;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apply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orbit_transr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exact</a:t>
            </a:r>
            <a:r>
              <a:rPr lang="en-GB" sz="525" dirty="0">
                <a:latin typeface="Comic Sans MS" pitchFamily="66" charset="0"/>
              </a:rPr>
              <a:t>: </a:t>
            </a:r>
            <a:r>
              <a:rPr lang="en-GB" sz="525" dirty="0" err="1">
                <a:latin typeface="Comic Sans MS" pitchFamily="66" charset="0"/>
              </a:rPr>
              <a:t>mem_imset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move</a:t>
            </a:r>
            <a:r>
              <a:rPr lang="en-GB" sz="525" dirty="0">
                <a:latin typeface="Comic Sans MS" pitchFamily="66" charset="0"/>
              </a:rPr>
              <a:t>/</a:t>
            </a:r>
            <a:r>
              <a:rPr lang="en-GB" sz="525" dirty="0" err="1">
                <a:latin typeface="Comic Sans MS" pitchFamily="66" charset="0"/>
              </a:rPr>
              <a:t>pgroup_fix_mod</a:t>
            </a:r>
            <a:r>
              <a:rPr lang="en-GB" sz="525" dirty="0">
                <a:latin typeface="Comic Sans MS" pitchFamily="66" charset="0"/>
              </a:rPr>
              <a:t>=&gt; -&gt; //;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-{1}(</a:t>
            </a:r>
            <a:r>
              <a:rPr lang="en-GB" sz="525" dirty="0" err="1">
                <a:latin typeface="Comic Sans MS" pitchFamily="66" charset="0"/>
              </a:rPr>
              <a:t>setIidPl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soP_S</a:t>
            </a:r>
            <a:r>
              <a:rPr lang="en-GB" sz="525" dirty="0">
                <a:latin typeface="Comic Sans MS" pitchFamily="66" charset="0"/>
              </a:rPr>
              <a:t>) -</a:t>
            </a:r>
            <a:r>
              <a:rPr lang="en-GB" sz="525" dirty="0" err="1">
                <a:latin typeface="Comic Sans MS" pitchFamily="66" charset="0"/>
              </a:rPr>
              <a:t>setIA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defCS</a:t>
            </a:r>
            <a:r>
              <a:rPr lang="en-GB" sz="525" dirty="0">
                <a:latin typeface="Comic Sans MS" pitchFamily="66" charset="0"/>
              </a:rPr>
              <a:t> //.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(cardsD1 Q) </a:t>
            </a:r>
            <a:r>
              <a:rPr lang="en-GB" sz="525" dirty="0" err="1">
                <a:latin typeface="Comic Sans MS" pitchFamily="66" charset="0"/>
              </a:rPr>
              <a:t>setDE</a:t>
            </a:r>
            <a:r>
              <a:rPr lang="en-GB" sz="525" dirty="0">
                <a:latin typeface="Comic Sans MS" pitchFamily="66" charset="0"/>
              </a:rPr>
              <a:t> -</a:t>
            </a:r>
            <a:r>
              <a:rPr lang="en-GB" sz="525" dirty="0" err="1">
                <a:latin typeface="Comic Sans MS" pitchFamily="66" charset="0"/>
              </a:rPr>
              <a:t>setIA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setICr</a:t>
            </a:r>
            <a:r>
              <a:rPr lang="en-GB" sz="525" dirty="0">
                <a:latin typeface="Comic Sans MS" pitchFamily="66" charset="0"/>
              </a:rPr>
              <a:t> setI0 cards0 addn0.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25" dirty="0">
                <a:latin typeface="Comic Sans MS" pitchFamily="66" charset="0"/>
              </a:rPr>
              <a:t>  </a:t>
            </a:r>
            <a:r>
              <a:rPr lang="en-GB" sz="525" dirty="0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>
                <a:solidFill>
                  <a:srgbClr val="0066FF"/>
                </a:solidFill>
                <a:latin typeface="Comic Sans MS" pitchFamily="66" charset="0"/>
              </a:rPr>
              <a:t>rewrite</a:t>
            </a:r>
            <a:r>
              <a:rPr lang="en-GB" sz="525" dirty="0">
                <a:latin typeface="Comic Sans MS" pitchFamily="66" charset="0"/>
              </a:rPr>
              <a:t> </a:t>
            </a:r>
            <a:r>
              <a:rPr lang="en-GB" sz="525" dirty="0" err="1">
                <a:latin typeface="Comic Sans MS" pitchFamily="66" charset="0"/>
              </a:rPr>
              <a:t>inE</a:t>
            </a:r>
            <a:r>
              <a:rPr lang="en-GB" sz="525" dirty="0">
                <a:latin typeface="Comic Sans MS" pitchFamily="66" charset="0"/>
              </a:rPr>
              <a:t> set11 </a:t>
            </a:r>
            <a:r>
              <a:rPr lang="en-GB" sz="525" dirty="0" err="1">
                <a:latin typeface="Comic Sans MS" pitchFamily="66" charset="0"/>
              </a:rPr>
              <a:t>andbT</a:t>
            </a:r>
            <a:r>
              <a:rPr lang="en-GB" sz="525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525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GB" sz="525" dirty="0">
              <a:latin typeface="Comic Sans MS" pitchFamily="66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3113839" y="1198244"/>
            <a:ext cx="2351702" cy="275430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05545" y="2139702"/>
            <a:ext cx="3587490" cy="2333341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05545" y="447457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Isabelle</a:t>
            </a:r>
          </a:p>
        </p:txBody>
      </p:sp>
    </p:spTree>
    <p:extLst>
      <p:ext uri="{BB962C8B-B14F-4D97-AF65-F5344CB8AC3E}">
        <p14:creationId xmlns:p14="http://schemas.microsoft.com/office/powerpoint/2010/main" val="20724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395536" y="339502"/>
            <a:ext cx="8229600" cy="857250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CA" sz="3300" b="0" dirty="0" err="1">
                <a:latin typeface="+mj-lt"/>
              </a:rPr>
              <a:t>Textbook</a:t>
            </a:r>
            <a:r>
              <a:rPr lang="fr-CA" sz="3300" b="0" dirty="0">
                <a:latin typeface="+mj-lt"/>
              </a:rPr>
              <a:t> </a:t>
            </a:r>
            <a:r>
              <a:rPr lang="fr-CA" sz="3300" b="0" dirty="0" err="1">
                <a:latin typeface="+mj-lt"/>
              </a:rPr>
              <a:t>Mathematics</a:t>
            </a:r>
            <a:endParaRPr lang="en-US" sz="3300" b="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3861" y="-134657"/>
            <a:ext cx="4200254" cy="594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06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9|15.8|15.2|12.2|9.6|8.2"/>
</p:tagLst>
</file>

<file path=ppt/theme/theme1.xml><?xml version="1.0" encoding="utf-8"?>
<a:theme xmlns:a="http://schemas.openxmlformats.org/drawingml/2006/main" name="INRIA_Background_1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RIA_Background_2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RIA_Background_3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Inria_16-9_UK_v2_logo_typo</Template>
  <TotalTime>391</TotalTime>
  <Words>3369</Words>
  <Application>Microsoft Office PowerPoint</Application>
  <PresentationFormat>Affichage à l'écran (16:9)</PresentationFormat>
  <Paragraphs>238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33" baseType="lpstr">
      <vt:lpstr>Arial</vt:lpstr>
      <vt:lpstr>Brush Script MT</vt:lpstr>
      <vt:lpstr>Calibri</vt:lpstr>
      <vt:lpstr>Cambria Math</vt:lpstr>
      <vt:lpstr>Comic Sans MS</vt:lpstr>
      <vt:lpstr>Inria Sans</vt:lpstr>
      <vt:lpstr>Inria Serif</vt:lpstr>
      <vt:lpstr>Lucida Grande</vt:lpstr>
      <vt:lpstr>Neo Sans Std</vt:lpstr>
      <vt:lpstr>Tahoma</vt:lpstr>
      <vt:lpstr>Wingdings</vt:lpstr>
      <vt:lpstr>INRIA_Background_1</vt:lpstr>
      <vt:lpstr>INRIA_Background_2</vt:lpstr>
      <vt:lpstr>INRIA_Background_3</vt:lpstr>
      <vt:lpstr>Chart</vt:lpstr>
      <vt:lpstr>Microsoft Office Excel Chart</vt:lpstr>
      <vt:lpstr>Modularity in Large Proofs  Georges Gonthier Inria</vt:lpstr>
      <vt:lpstr>Modularity in Large Proofs</vt:lpstr>
      <vt:lpstr>Background Libraries</vt:lpstr>
      <vt:lpstr>Power law</vt:lpstr>
      <vt:lpstr>Ancient mathematics</vt:lpstr>
      <vt:lpstr>Modern Mathematics</vt:lpstr>
      <vt:lpstr>Computer Mathematics</vt:lpstr>
      <vt:lpstr>Evolution ?</vt:lpstr>
      <vt:lpstr>Textbook Mathematics</vt:lpstr>
      <vt:lpstr>Declarative (Isar)</vt:lpstr>
      <vt:lpstr>Declarative (Mizar)</vt:lpstr>
      <vt:lpstr>Imperative (Hol-light)</vt:lpstr>
      <vt:lpstr>Structured (ssreflect)</vt:lpstr>
      <vt:lpstr>Size matters</vt:lpstr>
      <vt:lpstr>Organising large proofs</vt:lpstr>
      <vt:lpstr>Inequality chains</vt:lpstr>
      <vt:lpstr>Tactics Statistics</vt:lpstr>
    </vt:vector>
  </TitlesOfParts>
  <Manager>INRIA</Manager>
  <Company>INRIA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INRIA</dc:subject>
  <dc:creator>Georges Gonthier</dc:creator>
  <cp:lastModifiedBy>Georges Gonthier</cp:lastModifiedBy>
  <cp:revision>19</cp:revision>
  <dcterms:created xsi:type="dcterms:W3CDTF">2018-07-13T08:09:45Z</dcterms:created>
  <dcterms:modified xsi:type="dcterms:W3CDTF">2018-07-13T14:41:06Z</dcterms:modified>
</cp:coreProperties>
</file>